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1" r:id="rId2"/>
    <p:sldId id="257" r:id="rId3"/>
    <p:sldId id="258" r:id="rId4"/>
    <p:sldId id="281" r:id="rId5"/>
    <p:sldId id="282" r:id="rId6"/>
    <p:sldId id="283" r:id="rId7"/>
    <p:sldId id="285" r:id="rId8"/>
    <p:sldId id="286" r:id="rId9"/>
    <p:sldId id="284" r:id="rId10"/>
    <p:sldId id="288" r:id="rId11"/>
    <p:sldId id="289" r:id="rId12"/>
    <p:sldId id="287" r:id="rId13"/>
    <p:sldId id="290" r:id="rId14"/>
    <p:sldId id="291" r:id="rId15"/>
    <p:sldId id="292" r:id="rId16"/>
    <p:sldId id="295" r:id="rId17"/>
    <p:sldId id="296" r:id="rId18"/>
    <p:sldId id="293" r:id="rId19"/>
    <p:sldId id="297" r:id="rId20"/>
    <p:sldId id="299" r:id="rId21"/>
    <p:sldId id="300" r:id="rId22"/>
    <p:sldId id="298" r:id="rId23"/>
    <p:sldId id="301" r:id="rId24"/>
    <p:sldId id="302" r:id="rId25"/>
    <p:sldId id="303" r:id="rId26"/>
    <p:sldId id="304" r:id="rId27"/>
    <p:sldId id="305" r:id="rId28"/>
    <p:sldId id="306" r:id="rId29"/>
    <p:sldId id="307" r:id="rId30"/>
    <p:sldId id="308" r:id="rId31"/>
    <p:sldId id="309" r:id="rId32"/>
    <p:sldId id="310" r:id="rId33"/>
    <p:sldId id="265" r:id="rId34"/>
    <p:sldId id="27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8A700"/>
    <a:srgbClr val="EAEAEA"/>
    <a:srgbClr val="F0F0F0"/>
    <a:srgbClr val="5284A1"/>
    <a:srgbClr val="B8B8B8"/>
    <a:srgbClr val="C4C4C4"/>
    <a:srgbClr val="CFCFCF"/>
    <a:srgbClr val="D7D7D7"/>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1" autoAdjust="0"/>
    <p:restoredTop sz="86420"/>
  </p:normalViewPr>
  <p:slideViewPr>
    <p:cSldViewPr snapToGrid="0">
      <p:cViewPr>
        <p:scale>
          <a:sx n="100" d="100"/>
          <a:sy n="100" d="100"/>
        </p:scale>
        <p:origin x="944" y="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47C17-2F7E-7548-B7F0-F5B876E808D5}" type="datetimeFigureOut">
              <a:rPr kumimoji="1" lang="zh-CN" altLang="en-US" smtClean="0"/>
              <a:t>2018/3/30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B991D-1A39-3540-9A68-A9BA587CA9E5}" type="slidenum">
              <a:rPr kumimoji="1" lang="zh-CN" altLang="en-US" smtClean="0"/>
              <a:t>‹#›</a:t>
            </a:fld>
            <a:endParaRPr kumimoji="1" lang="zh-CN" altLang="en-US"/>
          </a:p>
        </p:txBody>
      </p:sp>
    </p:spTree>
    <p:extLst>
      <p:ext uri="{BB962C8B-B14F-4D97-AF65-F5344CB8AC3E}">
        <p14:creationId xmlns:p14="http://schemas.microsoft.com/office/powerpoint/2010/main" val="62352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2B991D-1A39-3540-9A68-A9BA587CA9E5}" type="slidenum">
              <a:rPr kumimoji="1" lang="zh-CN" altLang="en-US" smtClean="0"/>
              <a:t>20</a:t>
            </a:fld>
            <a:endParaRPr kumimoji="1" lang="zh-CN" altLang="en-US"/>
          </a:p>
        </p:txBody>
      </p:sp>
    </p:spTree>
    <p:extLst>
      <p:ext uri="{BB962C8B-B14F-4D97-AF65-F5344CB8AC3E}">
        <p14:creationId xmlns:p14="http://schemas.microsoft.com/office/powerpoint/2010/main" val="198825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2B991D-1A39-3540-9A68-A9BA587CA9E5}" type="slidenum">
              <a:rPr kumimoji="1" lang="zh-CN" altLang="en-US" smtClean="0"/>
              <a:t>21</a:t>
            </a:fld>
            <a:endParaRPr kumimoji="1" lang="zh-CN" altLang="en-US"/>
          </a:p>
        </p:txBody>
      </p:sp>
    </p:spTree>
    <p:extLst>
      <p:ext uri="{BB962C8B-B14F-4D97-AF65-F5344CB8AC3E}">
        <p14:creationId xmlns:p14="http://schemas.microsoft.com/office/powerpoint/2010/main" val="1043086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2B991D-1A39-3540-9A68-A9BA587CA9E5}" type="slidenum">
              <a:rPr kumimoji="1" lang="zh-CN" altLang="en-US" smtClean="0"/>
              <a:t>33</a:t>
            </a:fld>
            <a:endParaRPr kumimoji="1" lang="zh-CN" altLang="en-US"/>
          </a:p>
        </p:txBody>
      </p:sp>
    </p:spTree>
    <p:extLst>
      <p:ext uri="{BB962C8B-B14F-4D97-AF65-F5344CB8AC3E}">
        <p14:creationId xmlns:p14="http://schemas.microsoft.com/office/powerpoint/2010/main" val="7943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263956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43585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1573444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304761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96861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81320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3646369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13153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3322779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39605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54C59BB-9201-4340-B10C-D0D0646F1CAE}" type="datetimeFigureOut">
              <a:rPr lang="zh-CN" altLang="en-US" smtClean="0"/>
              <a:t>2018/3/30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41526082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C59BB-9201-4340-B10C-D0D0646F1CAE}" type="datetimeFigureOut">
              <a:rPr lang="zh-CN" altLang="en-US" smtClean="0"/>
              <a:t>2018/3/30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709689-4FE2-4231-B755-24328E8547E3}" type="slidenum">
              <a:rPr lang="zh-CN" altLang="en-US" smtClean="0"/>
              <a:t>‹#›</a:t>
            </a:fld>
            <a:endParaRPr lang="zh-CN" altLang="en-US"/>
          </a:p>
        </p:txBody>
      </p:sp>
    </p:spTree>
    <p:extLst>
      <p:ext uri="{BB962C8B-B14F-4D97-AF65-F5344CB8AC3E}">
        <p14:creationId xmlns:p14="http://schemas.microsoft.com/office/powerpoint/2010/main" val="2874645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2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28.tiff"/></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45819" y="0"/>
            <a:ext cx="10584555" cy="6858000"/>
          </a:xfrm>
          <a:prstGeom prst="roundRect">
            <a:avLst>
              <a:gd name="adj" fmla="val 3715"/>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82642" y="825612"/>
            <a:ext cx="9710907" cy="1569660"/>
          </a:xfrm>
          <a:prstGeom prst="rect">
            <a:avLst/>
          </a:prstGeom>
          <a:noFill/>
        </p:spPr>
        <p:txBody>
          <a:bodyPr wrap="square" rtlCol="0">
            <a:spAutoFit/>
          </a:bodyPr>
          <a:lstStyle/>
          <a:p>
            <a:pPr algn="ctr"/>
            <a:r>
              <a:rPr lang="en-US" altLang="zh-CN" sz="3200" b="1" dirty="0" smtClean="0">
                <a:solidFill>
                  <a:schemeClr val="bg1"/>
                </a:solidFill>
                <a:latin typeface="Consolas" charset="0"/>
                <a:ea typeface="Consolas" charset="0"/>
                <a:cs typeface="Consolas" charset="0"/>
              </a:rPr>
              <a:t>Design and Implementation of </a:t>
            </a:r>
          </a:p>
          <a:p>
            <a:pPr algn="ctr"/>
            <a:r>
              <a:rPr lang="en-US" altLang="zh-CN" sz="3200" b="1" dirty="0" smtClean="0">
                <a:solidFill>
                  <a:schemeClr val="bg1"/>
                </a:solidFill>
                <a:latin typeface="Consolas" charset="0"/>
                <a:ea typeface="Consolas" charset="0"/>
                <a:cs typeface="Consolas" charset="0"/>
              </a:rPr>
              <a:t>Stock Forecast System </a:t>
            </a:r>
          </a:p>
          <a:p>
            <a:pPr algn="ctr"/>
            <a:r>
              <a:rPr lang="en-US" altLang="zh-CN" sz="3200" b="1" dirty="0" smtClean="0">
                <a:solidFill>
                  <a:schemeClr val="bg1"/>
                </a:solidFill>
                <a:latin typeface="Consolas" charset="0"/>
                <a:ea typeface="Consolas" charset="0"/>
                <a:cs typeface="Consolas" charset="0"/>
              </a:rPr>
              <a:t>Based on Real-time </a:t>
            </a:r>
            <a:r>
              <a:rPr lang="en-US" altLang="zh-CN" sz="3200" b="1" dirty="0">
                <a:solidFill>
                  <a:schemeClr val="bg1"/>
                </a:solidFill>
                <a:latin typeface="Consolas" charset="0"/>
                <a:ea typeface="Consolas" charset="0"/>
                <a:cs typeface="Consolas" charset="0"/>
              </a:rPr>
              <a:t>D</a:t>
            </a:r>
            <a:r>
              <a:rPr lang="en-US" altLang="zh-CN" sz="3200" b="1" dirty="0" smtClean="0">
                <a:solidFill>
                  <a:schemeClr val="bg1"/>
                </a:solidFill>
                <a:latin typeface="Consolas" charset="0"/>
                <a:ea typeface="Consolas" charset="0"/>
                <a:cs typeface="Consolas" charset="0"/>
              </a:rPr>
              <a:t>istributed </a:t>
            </a:r>
            <a:r>
              <a:rPr lang="en-US" altLang="zh-CN" sz="3200" b="1" dirty="0">
                <a:solidFill>
                  <a:schemeClr val="bg1"/>
                </a:solidFill>
                <a:latin typeface="Consolas" charset="0"/>
                <a:ea typeface="Consolas" charset="0"/>
                <a:cs typeface="Consolas" charset="0"/>
              </a:rPr>
              <a:t>C</a:t>
            </a:r>
            <a:r>
              <a:rPr lang="en-US" altLang="zh-CN" sz="3200" b="1" dirty="0" smtClean="0">
                <a:solidFill>
                  <a:schemeClr val="bg1"/>
                </a:solidFill>
                <a:latin typeface="Consolas" charset="0"/>
                <a:ea typeface="Consolas" charset="0"/>
                <a:cs typeface="Consolas" charset="0"/>
              </a:rPr>
              <a:t>omputing</a:t>
            </a:r>
            <a:endParaRPr lang="zh-CN" altLang="en-US" sz="3200" b="1" dirty="0">
              <a:solidFill>
                <a:schemeClr val="bg1"/>
              </a:solidFill>
              <a:latin typeface="Consolas" charset="0"/>
              <a:ea typeface="Consolas" charset="0"/>
              <a:cs typeface="Consolas" charset="0"/>
            </a:endParaRPr>
          </a:p>
        </p:txBody>
      </p:sp>
      <p:cxnSp>
        <p:nvCxnSpPr>
          <p:cNvPr id="9" name="直接连接符 8"/>
          <p:cNvCxnSpPr/>
          <p:nvPr/>
        </p:nvCxnSpPr>
        <p:spPr>
          <a:xfrm>
            <a:off x="5200130" y="6372651"/>
            <a:ext cx="12878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755130" y="3518016"/>
            <a:ext cx="4812030" cy="2227324"/>
            <a:chOff x="1805482" y="6171925"/>
            <a:chExt cx="3291836" cy="1236213"/>
          </a:xfrm>
        </p:grpSpPr>
        <p:sp>
          <p:nvSpPr>
            <p:cNvPr id="10" name="文本框 9"/>
            <p:cNvSpPr txBox="1"/>
            <p:nvPr/>
          </p:nvSpPr>
          <p:spPr>
            <a:xfrm>
              <a:off x="1805482" y="6171925"/>
              <a:ext cx="2999568" cy="187905"/>
            </a:xfrm>
            <a:prstGeom prst="rect">
              <a:avLst/>
            </a:prstGeom>
            <a:noFill/>
          </p:spPr>
          <p:txBody>
            <a:bodyPr wrap="square" rtlCol="0">
              <a:spAutoFit/>
            </a:bodyPr>
            <a:lstStyle/>
            <a:p>
              <a:pPr lvl="1"/>
              <a:r>
                <a:rPr lang="en-US" altLang="zh-CN" sz="1600" dirty="0" smtClean="0">
                  <a:solidFill>
                    <a:schemeClr val="bg1"/>
                  </a:solidFill>
                  <a:latin typeface="Courier" charset="0"/>
                  <a:ea typeface="Courier" charset="0"/>
                  <a:cs typeface="Courier" charset="0"/>
                </a:rPr>
                <a:t>Tutor(Indoor)</a:t>
              </a:r>
              <a:r>
                <a:rPr lang="zh-CN" altLang="en-US" sz="1600" dirty="0" smtClean="0">
                  <a:solidFill>
                    <a:schemeClr val="bg1"/>
                  </a:solidFill>
                  <a:latin typeface="Courier" charset="0"/>
                  <a:ea typeface="Courier" charset="0"/>
                  <a:cs typeface="Courier" charset="0"/>
                </a:rPr>
                <a:t>：</a:t>
              </a:r>
              <a:r>
                <a:rPr lang="en-US" altLang="zh-CN" sz="1600" dirty="0" err="1" smtClean="0">
                  <a:solidFill>
                    <a:schemeClr val="bg1"/>
                  </a:solidFill>
                  <a:latin typeface="Courier" charset="0"/>
                  <a:ea typeface="Courier" charset="0"/>
                  <a:cs typeface="Courier" charset="0"/>
                </a:rPr>
                <a:t>Hongzhi</a:t>
              </a:r>
              <a:r>
                <a:rPr lang="zh-CN" altLang="en-US" sz="1600" dirty="0" smtClean="0">
                  <a:solidFill>
                    <a:schemeClr val="bg1"/>
                  </a:solidFill>
                  <a:latin typeface="Courier" charset="0"/>
                  <a:ea typeface="Courier" charset="0"/>
                  <a:cs typeface="Courier" charset="0"/>
                </a:rPr>
                <a:t> </a:t>
              </a:r>
              <a:r>
                <a:rPr lang="en-US" altLang="zh-CN" sz="1600" dirty="0" smtClean="0">
                  <a:solidFill>
                    <a:schemeClr val="bg1"/>
                  </a:solidFill>
                  <a:latin typeface="Courier" charset="0"/>
                  <a:ea typeface="Courier" charset="0"/>
                  <a:cs typeface="Courier" charset="0"/>
                </a:rPr>
                <a:t>WANG</a:t>
              </a:r>
              <a:endParaRPr lang="zh-CN" altLang="en-US" sz="1600" dirty="0">
                <a:solidFill>
                  <a:schemeClr val="bg1"/>
                </a:solidFill>
                <a:latin typeface="Courier" charset="0"/>
                <a:ea typeface="Courier" charset="0"/>
                <a:cs typeface="Courier" charset="0"/>
              </a:endParaRPr>
            </a:p>
          </p:txBody>
        </p:sp>
        <p:sp>
          <p:nvSpPr>
            <p:cNvPr id="11" name="文本框 10"/>
            <p:cNvSpPr txBox="1"/>
            <p:nvPr/>
          </p:nvSpPr>
          <p:spPr>
            <a:xfrm>
              <a:off x="1805482" y="6427962"/>
              <a:ext cx="2786129" cy="187905"/>
            </a:xfrm>
            <a:prstGeom prst="rect">
              <a:avLst/>
            </a:prstGeom>
            <a:noFill/>
          </p:spPr>
          <p:txBody>
            <a:bodyPr wrap="square" rtlCol="0">
              <a:spAutoFit/>
            </a:bodyPr>
            <a:lstStyle/>
            <a:p>
              <a:pPr lvl="1"/>
              <a:r>
                <a:rPr lang="en-US" altLang="zh-CN" sz="1600" dirty="0" smtClean="0">
                  <a:solidFill>
                    <a:schemeClr val="bg1"/>
                  </a:solidFill>
                  <a:latin typeface="Courier" charset="0"/>
                  <a:ea typeface="Courier" charset="0"/>
                  <a:cs typeface="Courier" charset="0"/>
                </a:rPr>
                <a:t>Tutor(Outdoor)</a:t>
              </a:r>
              <a:r>
                <a:rPr lang="zh-CN" altLang="en-US" sz="1600" dirty="0" smtClean="0">
                  <a:solidFill>
                    <a:schemeClr val="bg1"/>
                  </a:solidFill>
                  <a:latin typeface="Courier" charset="0"/>
                  <a:ea typeface="Courier" charset="0"/>
                  <a:cs typeface="Courier" charset="0"/>
                </a:rPr>
                <a:t>：</a:t>
              </a:r>
              <a:r>
                <a:rPr lang="en-US" altLang="zh-CN" sz="1600" dirty="0" err="1" smtClean="0">
                  <a:solidFill>
                    <a:schemeClr val="bg1"/>
                  </a:solidFill>
                  <a:latin typeface="Courier" charset="0"/>
                  <a:ea typeface="Courier" charset="0"/>
                  <a:cs typeface="Courier" charset="0"/>
                </a:rPr>
                <a:t>LinBing</a:t>
              </a:r>
              <a:r>
                <a:rPr lang="zh-CN" altLang="en-US" sz="1600" dirty="0" smtClean="0">
                  <a:solidFill>
                    <a:schemeClr val="bg1"/>
                  </a:solidFill>
                  <a:latin typeface="Courier" charset="0"/>
                  <a:ea typeface="Courier" charset="0"/>
                  <a:cs typeface="Courier" charset="0"/>
                </a:rPr>
                <a:t> </a:t>
              </a:r>
              <a:r>
                <a:rPr lang="en-US" altLang="zh-CN" sz="1600" dirty="0" smtClean="0">
                  <a:solidFill>
                    <a:schemeClr val="bg1"/>
                  </a:solidFill>
                  <a:latin typeface="Courier" charset="0"/>
                  <a:ea typeface="Courier" charset="0"/>
                  <a:cs typeface="Courier" charset="0"/>
                </a:rPr>
                <a:t>XU</a:t>
              </a:r>
              <a:endParaRPr lang="zh-CN" altLang="en-US" sz="1600" dirty="0">
                <a:solidFill>
                  <a:schemeClr val="bg1"/>
                </a:solidFill>
                <a:latin typeface="Courier" charset="0"/>
                <a:ea typeface="Courier" charset="0"/>
                <a:cs typeface="Courier" charset="0"/>
              </a:endParaRPr>
            </a:p>
          </p:txBody>
        </p:sp>
        <p:sp>
          <p:nvSpPr>
            <p:cNvPr id="12" name="文本框 11"/>
            <p:cNvSpPr txBox="1"/>
            <p:nvPr/>
          </p:nvSpPr>
          <p:spPr>
            <a:xfrm>
              <a:off x="1805482" y="7220233"/>
              <a:ext cx="3291836" cy="187905"/>
            </a:xfrm>
            <a:prstGeom prst="rect">
              <a:avLst/>
            </a:prstGeom>
            <a:noFill/>
          </p:spPr>
          <p:txBody>
            <a:bodyPr wrap="square" rtlCol="0">
              <a:spAutoFit/>
            </a:bodyPr>
            <a:lstStyle/>
            <a:p>
              <a:pPr lvl="1"/>
              <a:r>
                <a:rPr lang="en-US" altLang="zh-CN" sz="1600" dirty="0" smtClean="0">
                  <a:solidFill>
                    <a:schemeClr val="bg1"/>
                  </a:solidFill>
                  <a:latin typeface="Courier" charset="0"/>
                  <a:ea typeface="Courier" charset="0"/>
                  <a:cs typeface="Courier" charset="0"/>
                </a:rPr>
                <a:t>Company</a:t>
              </a:r>
              <a:r>
                <a:rPr lang="zh-CN" altLang="en-US" sz="1600" dirty="0" smtClean="0">
                  <a:solidFill>
                    <a:schemeClr val="bg1"/>
                  </a:solidFill>
                  <a:latin typeface="Courier" charset="0"/>
                  <a:ea typeface="Courier" charset="0"/>
                  <a:cs typeface="Courier" charset="0"/>
                </a:rPr>
                <a:t>：</a:t>
              </a:r>
              <a:r>
                <a:rPr lang="en-US" altLang="zh-CN" sz="1600" dirty="0" err="1" smtClean="0">
                  <a:solidFill>
                    <a:schemeClr val="bg1"/>
                  </a:solidFill>
                  <a:latin typeface="Courier" charset="0"/>
                  <a:ea typeface="Courier" charset="0"/>
                  <a:cs typeface="Courier" charset="0"/>
                </a:rPr>
                <a:t>ShenZhen</a:t>
              </a:r>
              <a:r>
                <a:rPr lang="zh-CN" altLang="en-US" sz="1600" dirty="0" smtClean="0">
                  <a:solidFill>
                    <a:schemeClr val="bg1"/>
                  </a:solidFill>
                  <a:latin typeface="Courier" charset="0"/>
                  <a:ea typeface="Courier" charset="0"/>
                  <a:cs typeface="Courier" charset="0"/>
                </a:rPr>
                <a:t> </a:t>
              </a:r>
              <a:r>
                <a:rPr lang="en-US" altLang="zh-CN" sz="1600" dirty="0" smtClean="0">
                  <a:solidFill>
                    <a:schemeClr val="bg1"/>
                  </a:solidFill>
                  <a:latin typeface="Courier" charset="0"/>
                  <a:ea typeface="Courier" charset="0"/>
                  <a:cs typeface="Courier" charset="0"/>
                </a:rPr>
                <a:t>Stock</a:t>
              </a:r>
              <a:r>
                <a:rPr lang="zh-CN" altLang="en-US" sz="1600" dirty="0" smtClean="0">
                  <a:solidFill>
                    <a:schemeClr val="bg1"/>
                  </a:solidFill>
                  <a:latin typeface="Courier" charset="0"/>
                  <a:ea typeface="Courier" charset="0"/>
                  <a:cs typeface="Courier" charset="0"/>
                </a:rPr>
                <a:t> </a:t>
              </a:r>
              <a:r>
                <a:rPr lang="en-US" altLang="zh-CN" sz="1600" dirty="0" smtClean="0">
                  <a:solidFill>
                    <a:schemeClr val="bg1"/>
                  </a:solidFill>
                  <a:latin typeface="Courier" charset="0"/>
                  <a:ea typeface="Courier" charset="0"/>
                  <a:cs typeface="Courier" charset="0"/>
                </a:rPr>
                <a:t>Exchange</a:t>
              </a:r>
              <a:endParaRPr lang="zh-CN" altLang="en-US" sz="1600" dirty="0">
                <a:solidFill>
                  <a:schemeClr val="bg1"/>
                </a:solidFill>
                <a:latin typeface="Courier" charset="0"/>
                <a:ea typeface="Courier" charset="0"/>
                <a:cs typeface="Courier" charset="0"/>
              </a:endParaRPr>
            </a:p>
          </p:txBody>
        </p:sp>
      </p:grpSp>
      <p:sp>
        <p:nvSpPr>
          <p:cNvPr id="14" name="文本框 13"/>
          <p:cNvSpPr txBox="1"/>
          <p:nvPr/>
        </p:nvSpPr>
        <p:spPr>
          <a:xfrm>
            <a:off x="6755130" y="3107862"/>
            <a:ext cx="3879220" cy="338554"/>
          </a:xfrm>
          <a:prstGeom prst="rect">
            <a:avLst/>
          </a:prstGeom>
          <a:noFill/>
        </p:spPr>
        <p:txBody>
          <a:bodyPr wrap="square" rtlCol="0">
            <a:spAutoFit/>
          </a:bodyPr>
          <a:lstStyle/>
          <a:p>
            <a:pPr lvl="1"/>
            <a:r>
              <a:rPr lang="en-US" altLang="zh-CN" sz="1600" dirty="0">
                <a:solidFill>
                  <a:schemeClr val="bg1"/>
                </a:solidFill>
                <a:latin typeface="Courier" charset="0"/>
                <a:ea typeface="Courier" charset="0"/>
                <a:cs typeface="Courier" charset="0"/>
              </a:rPr>
              <a:t>R</a:t>
            </a:r>
            <a:r>
              <a:rPr lang="en-US" altLang="zh-CN" sz="1600" dirty="0" smtClean="0">
                <a:solidFill>
                  <a:schemeClr val="bg1"/>
                </a:solidFill>
                <a:latin typeface="Courier" charset="0"/>
                <a:ea typeface="Courier" charset="0"/>
                <a:cs typeface="Courier" charset="0"/>
              </a:rPr>
              <a:t>eporter</a:t>
            </a:r>
            <a:r>
              <a:rPr lang="zh-CN" altLang="en-US" sz="1600" dirty="0" smtClean="0">
                <a:solidFill>
                  <a:schemeClr val="bg1"/>
                </a:solidFill>
                <a:latin typeface="Courier" charset="0"/>
                <a:ea typeface="Courier" charset="0"/>
                <a:cs typeface="Courier" charset="0"/>
              </a:rPr>
              <a:t>：</a:t>
            </a:r>
            <a:r>
              <a:rPr lang="en-US" altLang="zh-CN" sz="1600" dirty="0" smtClean="0">
                <a:solidFill>
                  <a:schemeClr val="bg1"/>
                </a:solidFill>
                <a:latin typeface="Courier" charset="0"/>
                <a:ea typeface="Courier" charset="0"/>
                <a:cs typeface="Courier" charset="0"/>
              </a:rPr>
              <a:t>Wei</a:t>
            </a:r>
            <a:r>
              <a:rPr lang="zh-CN" altLang="en-US" sz="1600" dirty="0" smtClean="0">
                <a:solidFill>
                  <a:schemeClr val="bg1"/>
                </a:solidFill>
                <a:latin typeface="Courier" charset="0"/>
                <a:ea typeface="Courier" charset="0"/>
                <a:cs typeface="Courier" charset="0"/>
              </a:rPr>
              <a:t> </a:t>
            </a:r>
            <a:r>
              <a:rPr lang="en-US" altLang="zh-CN" sz="1600" dirty="0" smtClean="0">
                <a:solidFill>
                  <a:schemeClr val="bg1"/>
                </a:solidFill>
                <a:latin typeface="Courier" charset="0"/>
                <a:ea typeface="Courier" charset="0"/>
                <a:cs typeface="Courier" charset="0"/>
              </a:rPr>
              <a:t>HUANG</a:t>
            </a:r>
            <a:endParaRPr lang="zh-CN" altLang="en-US" sz="1600" dirty="0">
              <a:solidFill>
                <a:schemeClr val="bg1"/>
              </a:solidFill>
              <a:latin typeface="Courier" charset="0"/>
              <a:ea typeface="Courier" charset="0"/>
              <a:cs typeface="Courier" charset="0"/>
            </a:endParaRPr>
          </a:p>
        </p:txBody>
      </p:sp>
      <p:sp>
        <p:nvSpPr>
          <p:cNvPr id="15" name="文本框 14"/>
          <p:cNvSpPr txBox="1"/>
          <p:nvPr/>
        </p:nvSpPr>
        <p:spPr>
          <a:xfrm>
            <a:off x="6755130" y="4432230"/>
            <a:ext cx="3879220" cy="338554"/>
          </a:xfrm>
          <a:prstGeom prst="rect">
            <a:avLst/>
          </a:prstGeom>
          <a:noFill/>
        </p:spPr>
        <p:txBody>
          <a:bodyPr wrap="square" rtlCol="0">
            <a:spAutoFit/>
          </a:bodyPr>
          <a:lstStyle/>
          <a:p>
            <a:pPr lvl="1"/>
            <a:r>
              <a:rPr lang="en-US" altLang="zh-CN" sz="1600" dirty="0" err="1" smtClean="0">
                <a:solidFill>
                  <a:schemeClr val="bg1"/>
                </a:solidFill>
                <a:latin typeface="Courier" charset="0"/>
                <a:ea typeface="Courier" charset="0"/>
                <a:cs typeface="Courier" charset="0"/>
              </a:rPr>
              <a:t>StudentNo</a:t>
            </a:r>
            <a:r>
              <a:rPr lang="zh-CN" altLang="en-US" sz="1600" dirty="0" smtClean="0">
                <a:solidFill>
                  <a:schemeClr val="bg1"/>
                </a:solidFill>
                <a:latin typeface="Courier" charset="0"/>
                <a:ea typeface="Courier" charset="0"/>
                <a:cs typeface="Courier" charset="0"/>
              </a:rPr>
              <a:t>：</a:t>
            </a:r>
            <a:r>
              <a:rPr lang="en-US" altLang="zh-CN" sz="1600" dirty="0" smtClean="0">
                <a:solidFill>
                  <a:schemeClr val="bg1"/>
                </a:solidFill>
                <a:latin typeface="Courier" charset="0"/>
                <a:ea typeface="Courier" charset="0"/>
                <a:cs typeface="Courier" charset="0"/>
              </a:rPr>
              <a:t>16S137059</a:t>
            </a:r>
            <a:endParaRPr lang="zh-CN" altLang="en-US" sz="1600" dirty="0">
              <a:solidFill>
                <a:schemeClr val="bg1"/>
              </a:solidFill>
              <a:latin typeface="Courier" charset="0"/>
              <a:ea typeface="Courier" charset="0"/>
              <a:cs typeface="Courier"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712" y="3191649"/>
            <a:ext cx="4522418" cy="3021660"/>
          </a:xfrm>
          <a:prstGeom prst="rect">
            <a:avLst/>
          </a:prstGeom>
        </p:spPr>
      </p:pic>
      <p:sp>
        <p:nvSpPr>
          <p:cNvPr id="16" name="文本框 15"/>
          <p:cNvSpPr txBox="1"/>
          <p:nvPr/>
        </p:nvSpPr>
        <p:spPr>
          <a:xfrm>
            <a:off x="3610728" y="6523198"/>
            <a:ext cx="7529192" cy="307777"/>
          </a:xfrm>
          <a:prstGeom prst="rect">
            <a:avLst/>
          </a:prstGeom>
          <a:noFill/>
        </p:spPr>
        <p:txBody>
          <a:bodyPr wrap="square" rtlCol="0">
            <a:spAutoFit/>
          </a:bodyPr>
          <a:lstStyle/>
          <a:p>
            <a:pPr lvl="1"/>
            <a:r>
              <a:rPr lang="en-US" altLang="zh-CN" sz="1400" dirty="0" smtClean="0">
                <a:solidFill>
                  <a:schemeClr val="bg1"/>
                </a:solidFill>
                <a:ea typeface="Courier" charset="0"/>
                <a:cs typeface="Courier" charset="0"/>
              </a:rPr>
              <a:t>School</a:t>
            </a:r>
            <a:r>
              <a:rPr lang="zh-CN" altLang="en-US" sz="1400" dirty="0" smtClean="0">
                <a:solidFill>
                  <a:schemeClr val="bg1"/>
                </a:solidFill>
                <a:ea typeface="Courier" charset="0"/>
                <a:cs typeface="Courier" charset="0"/>
              </a:rPr>
              <a:t> </a:t>
            </a:r>
            <a:r>
              <a:rPr lang="en-US" altLang="zh-CN" sz="1400" dirty="0" smtClean="0">
                <a:solidFill>
                  <a:schemeClr val="bg1"/>
                </a:solidFill>
                <a:ea typeface="Courier" charset="0"/>
                <a:cs typeface="Courier" charset="0"/>
              </a:rPr>
              <a:t>of</a:t>
            </a:r>
            <a:r>
              <a:rPr lang="zh-CN" altLang="en-US" sz="1400" dirty="0" smtClean="0">
                <a:solidFill>
                  <a:schemeClr val="bg1"/>
                </a:solidFill>
                <a:ea typeface="Courier" charset="0"/>
                <a:cs typeface="Courier" charset="0"/>
              </a:rPr>
              <a:t> </a:t>
            </a:r>
            <a:r>
              <a:rPr lang="en-US" altLang="zh-CN" sz="1400" dirty="0" err="1" smtClean="0">
                <a:solidFill>
                  <a:schemeClr val="bg1"/>
                </a:solidFill>
                <a:ea typeface="Courier" charset="0"/>
                <a:cs typeface="Courier" charset="0"/>
              </a:rPr>
              <a:t>Software,Harbin</a:t>
            </a:r>
            <a:r>
              <a:rPr lang="zh-CN" altLang="en-US" sz="1400" dirty="0" smtClean="0">
                <a:solidFill>
                  <a:schemeClr val="bg1"/>
                </a:solidFill>
                <a:ea typeface="Courier" charset="0"/>
                <a:cs typeface="Courier" charset="0"/>
              </a:rPr>
              <a:t> </a:t>
            </a:r>
            <a:r>
              <a:rPr lang="en-US" altLang="zh-CN" sz="1400" dirty="0" smtClean="0">
                <a:solidFill>
                  <a:schemeClr val="bg1"/>
                </a:solidFill>
                <a:ea typeface="Courier" charset="0"/>
                <a:cs typeface="Courier" charset="0"/>
              </a:rPr>
              <a:t>Institute</a:t>
            </a:r>
            <a:r>
              <a:rPr lang="zh-CN" altLang="en-US" sz="1400" dirty="0" smtClean="0">
                <a:solidFill>
                  <a:schemeClr val="bg1"/>
                </a:solidFill>
                <a:ea typeface="Courier" charset="0"/>
                <a:cs typeface="Courier" charset="0"/>
              </a:rPr>
              <a:t> </a:t>
            </a:r>
            <a:r>
              <a:rPr lang="en-US" altLang="zh-CN" sz="1400" dirty="0" smtClean="0">
                <a:solidFill>
                  <a:schemeClr val="bg1"/>
                </a:solidFill>
                <a:ea typeface="Courier" charset="0"/>
                <a:cs typeface="Courier" charset="0"/>
              </a:rPr>
              <a:t>of</a:t>
            </a:r>
            <a:r>
              <a:rPr lang="zh-CN" altLang="en-US" sz="1400" dirty="0" smtClean="0">
                <a:solidFill>
                  <a:schemeClr val="bg1"/>
                </a:solidFill>
                <a:ea typeface="Courier" charset="0"/>
                <a:cs typeface="Courier" charset="0"/>
              </a:rPr>
              <a:t> </a:t>
            </a:r>
            <a:r>
              <a:rPr lang="en-US" altLang="zh-CN" sz="1400" dirty="0" smtClean="0">
                <a:solidFill>
                  <a:schemeClr val="bg1"/>
                </a:solidFill>
                <a:ea typeface="Courier" charset="0"/>
                <a:cs typeface="Courier" charset="0"/>
              </a:rPr>
              <a:t>Technology</a:t>
            </a:r>
            <a:endParaRPr lang="zh-CN" altLang="en-US" sz="1400" dirty="0">
              <a:solidFill>
                <a:schemeClr val="bg1"/>
              </a:solidFill>
              <a:ea typeface="Courier" charset="0"/>
              <a:cs typeface="Courier" charset="0"/>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4350" y="119816"/>
            <a:ext cx="573110" cy="573110"/>
          </a:xfrm>
          <a:prstGeom prst="rect">
            <a:avLst/>
          </a:prstGeom>
        </p:spPr>
      </p:pic>
      <p:sp>
        <p:nvSpPr>
          <p:cNvPr id="20" name="文本框 19"/>
          <p:cNvSpPr txBox="1"/>
          <p:nvPr/>
        </p:nvSpPr>
        <p:spPr>
          <a:xfrm>
            <a:off x="6755130" y="4935546"/>
            <a:ext cx="4812030" cy="338554"/>
          </a:xfrm>
          <a:prstGeom prst="rect">
            <a:avLst/>
          </a:prstGeom>
          <a:noFill/>
        </p:spPr>
        <p:txBody>
          <a:bodyPr wrap="square" rtlCol="0">
            <a:spAutoFit/>
          </a:bodyPr>
          <a:lstStyle/>
          <a:p>
            <a:pPr lvl="1"/>
            <a:r>
              <a:rPr lang="en-US" altLang="zh-CN" sz="1600" dirty="0" smtClean="0">
                <a:solidFill>
                  <a:schemeClr val="bg1"/>
                </a:solidFill>
                <a:latin typeface="Courier" charset="0"/>
                <a:ea typeface="Courier" charset="0"/>
                <a:cs typeface="Courier" charset="0"/>
              </a:rPr>
              <a:t>Tel</a:t>
            </a:r>
            <a:r>
              <a:rPr lang="zh-CN" altLang="en-US" sz="1600" dirty="0" smtClean="0">
                <a:solidFill>
                  <a:schemeClr val="bg1"/>
                </a:solidFill>
                <a:latin typeface="Courier" charset="0"/>
                <a:ea typeface="Courier" charset="0"/>
                <a:cs typeface="Courier" charset="0"/>
              </a:rPr>
              <a:t>：</a:t>
            </a:r>
            <a:r>
              <a:rPr lang="zh-CN" altLang="en-US" sz="1600" dirty="0" smtClean="0">
                <a:solidFill>
                  <a:schemeClr val="bg1"/>
                </a:solidFill>
                <a:latin typeface="Courier" charset="0"/>
                <a:ea typeface="Courier" charset="0"/>
                <a:cs typeface="Courier" charset="0"/>
                <a:sym typeface="Wingdings"/>
              </a:rPr>
              <a:t>（</a:t>
            </a:r>
            <a:r>
              <a:rPr lang="en-US" altLang="zh-CN" sz="1600" dirty="0" smtClean="0">
                <a:solidFill>
                  <a:schemeClr val="bg1"/>
                </a:solidFill>
                <a:latin typeface="Courier" charset="0"/>
                <a:ea typeface="Courier" charset="0"/>
                <a:cs typeface="Courier" charset="0"/>
                <a:sym typeface="Wingdings"/>
              </a:rPr>
              <a:t>+86</a:t>
            </a:r>
            <a:r>
              <a:rPr lang="zh-CN" altLang="en-US" sz="1600" dirty="0" smtClean="0">
                <a:solidFill>
                  <a:schemeClr val="bg1"/>
                </a:solidFill>
                <a:latin typeface="Courier" charset="0"/>
                <a:ea typeface="Courier" charset="0"/>
                <a:cs typeface="Courier" charset="0"/>
                <a:sym typeface="Wingdings"/>
              </a:rPr>
              <a:t>）</a:t>
            </a:r>
            <a:r>
              <a:rPr lang="en-US" altLang="zh-CN" sz="1600" dirty="0" smtClean="0">
                <a:solidFill>
                  <a:schemeClr val="bg1"/>
                </a:solidFill>
                <a:latin typeface="Courier" charset="0"/>
                <a:ea typeface="Courier" charset="0"/>
                <a:cs typeface="Courier" charset="0"/>
              </a:rPr>
              <a:t>18824286659</a:t>
            </a:r>
            <a:endParaRPr lang="zh-CN" altLang="en-US" sz="1600" dirty="0">
              <a:solidFill>
                <a:schemeClr val="bg1"/>
              </a:solidFill>
              <a:latin typeface="Courier" charset="0"/>
              <a:ea typeface="Courier" charset="0"/>
              <a:cs typeface="Courier" charset="0"/>
            </a:endParaRPr>
          </a:p>
        </p:txBody>
      </p:sp>
      <p:sp>
        <p:nvSpPr>
          <p:cNvPr id="21" name="文本框 20"/>
          <p:cNvSpPr txBox="1"/>
          <p:nvPr/>
        </p:nvSpPr>
        <p:spPr>
          <a:xfrm>
            <a:off x="6755130" y="5878026"/>
            <a:ext cx="4812030" cy="338554"/>
          </a:xfrm>
          <a:prstGeom prst="rect">
            <a:avLst/>
          </a:prstGeom>
          <a:noFill/>
        </p:spPr>
        <p:txBody>
          <a:bodyPr wrap="square" rtlCol="0">
            <a:spAutoFit/>
          </a:bodyPr>
          <a:lstStyle/>
          <a:p>
            <a:pPr lvl="1"/>
            <a:r>
              <a:rPr lang="en-US" altLang="zh-CN" sz="1600" dirty="0" smtClean="0">
                <a:solidFill>
                  <a:schemeClr val="bg1"/>
                </a:solidFill>
                <a:latin typeface="Courier" charset="0"/>
                <a:ea typeface="Courier" charset="0"/>
                <a:cs typeface="Courier" charset="0"/>
              </a:rPr>
              <a:t>Email</a:t>
            </a:r>
            <a:r>
              <a:rPr lang="zh-CN" altLang="en-US" sz="1600" dirty="0" smtClean="0">
                <a:solidFill>
                  <a:schemeClr val="bg1"/>
                </a:solidFill>
                <a:latin typeface="Courier" charset="0"/>
                <a:ea typeface="Courier" charset="0"/>
                <a:cs typeface="Courier" charset="0"/>
                <a:sym typeface="Wingdings"/>
              </a:rPr>
              <a:t>：</a:t>
            </a:r>
            <a:r>
              <a:rPr lang="en-US" altLang="zh-CN" sz="1600" dirty="0" smtClean="0">
                <a:solidFill>
                  <a:schemeClr val="bg1"/>
                </a:solidFill>
                <a:latin typeface="Courier" charset="0"/>
                <a:ea typeface="Courier" charset="0"/>
                <a:cs typeface="Courier" charset="0"/>
                <a:sym typeface="Wingdings"/>
              </a:rPr>
              <a:t>2270425303@qq.com</a:t>
            </a:r>
            <a:endParaRPr lang="zh-CN" altLang="en-US" sz="1600" dirty="0">
              <a:solidFill>
                <a:schemeClr val="bg1"/>
              </a:solidFill>
              <a:latin typeface="Courier" charset="0"/>
              <a:ea typeface="Courier" charset="0"/>
              <a:cs typeface="Courier" charset="0"/>
            </a:endParaRPr>
          </a:p>
        </p:txBody>
      </p:sp>
      <p:sp>
        <p:nvSpPr>
          <p:cNvPr id="8" name="文本框 7"/>
          <p:cNvSpPr txBox="1"/>
          <p:nvPr/>
        </p:nvSpPr>
        <p:spPr>
          <a:xfrm>
            <a:off x="1828800" y="2376936"/>
            <a:ext cx="8805550" cy="553998"/>
          </a:xfrm>
          <a:prstGeom prst="rect">
            <a:avLst/>
          </a:prstGeom>
          <a:noFill/>
        </p:spPr>
        <p:txBody>
          <a:bodyPr wrap="square" rtlCol="0">
            <a:spAutoFit/>
          </a:bodyPr>
          <a:lstStyle/>
          <a:p>
            <a:pPr algn="ctr">
              <a:lnSpc>
                <a:spcPct val="150000"/>
              </a:lnSpc>
            </a:pPr>
            <a:r>
              <a:rPr kumimoji="1" lang="zh-CN" altLang="en-US" sz="2000" b="1" spc="300" dirty="0" smtClean="0">
                <a:solidFill>
                  <a:schemeClr val="bg1"/>
                </a:solidFill>
                <a:latin typeface="宋体" panose="02010600030101010101" pitchFamily="2" charset="-122"/>
                <a:ea typeface="宋体" panose="02010600030101010101" pitchFamily="2" charset="-122"/>
              </a:rPr>
              <a:t>基于实时分布式计算的股票预测系统的设计与实现</a:t>
            </a:r>
            <a:endParaRPr kumimoji="1" lang="zh-CN" altLang="en-US" sz="2000" b="1" spc="3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5292494"/>
      </p:ext>
    </p:extLst>
  </p:cSld>
  <p:clrMapOvr>
    <a:masterClrMapping/>
  </p:clrMapOvr>
  <mc:AlternateContent xmlns:mc="http://schemas.openxmlformats.org/markup-compatibility/2006">
    <mc:Choice xmlns:p14="http://schemas.microsoft.com/office/powerpoint/2010/main" Requires="p14">
      <p:transition spd="slow" p14:dur="1500" advTm="15653">
        <p14:window dir="vert"/>
      </p:transition>
    </mc:Choice>
    <mc:Fallback>
      <p:transition spd="slow" advTm="15653">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343998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en-US" altLang="zh-CN" sz="2000" dirty="0" err="1" smtClean="0">
                  <a:solidFill>
                    <a:schemeClr val="tx1">
                      <a:lumMod val="75000"/>
                      <a:lumOff val="25000"/>
                    </a:schemeClr>
                  </a:solidFill>
                  <a:latin typeface="STKaiti" charset="-122"/>
                  <a:ea typeface="STKaiti" charset="-122"/>
                  <a:cs typeface="STKaiti" charset="-122"/>
                </a:rPr>
                <a:t>Flink</a:t>
              </a:r>
              <a:r>
                <a:rPr lang="zh-CN" altLang="en-US" sz="2000" dirty="0" smtClean="0">
                  <a:solidFill>
                    <a:schemeClr val="tx1">
                      <a:lumMod val="75000"/>
                      <a:lumOff val="25000"/>
                    </a:schemeClr>
                  </a:solidFill>
                  <a:latin typeface="STKaiti" charset="-122"/>
                  <a:ea typeface="STKaiti" charset="-122"/>
                  <a:cs typeface="STKaiti" charset="-122"/>
                </a:rPr>
                <a:t>流计算</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flipV="1">
            <a:off x="669701" y="1643353"/>
            <a:ext cx="10620599" cy="28367"/>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043189"/>
            <a:ext cx="45499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en-US" altLang="zh-CN" sz="2400" spc="300" dirty="0" err="1" smtClean="0">
                  <a:latin typeface="华文楷体" panose="02010600040101010101" pitchFamily="2" charset="-122"/>
                  <a:ea typeface="华文楷体" panose="02010600040101010101" pitchFamily="2" charset="-122"/>
                </a:rPr>
                <a:t>Flink</a:t>
              </a:r>
              <a:r>
                <a:rPr lang="zh-CN" altLang="en-US" sz="2400" spc="300" dirty="0" smtClean="0">
                  <a:latin typeface="华文楷体" panose="02010600040101010101" pitchFamily="2" charset="-122"/>
                  <a:ea typeface="华文楷体" panose="02010600040101010101" pitchFamily="2" charset="-122"/>
                </a:rPr>
                <a:t>窗口计算</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29294" y="1843877"/>
            <a:ext cx="11585620" cy="338554"/>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根据实时预测的需求，我们在将来的某一天统计过去某天的某一小时内的所有数据，然后统计、预测下一个小时的价格走向。</a:t>
            </a:r>
          </a:p>
        </p:txBody>
      </p:sp>
      <p:sp>
        <p:nvSpPr>
          <p:cNvPr id="17" name="矩形 16"/>
          <p:cNvSpPr/>
          <p:nvPr/>
        </p:nvSpPr>
        <p:spPr>
          <a:xfrm>
            <a:off x="0" y="3317007"/>
            <a:ext cx="8436912" cy="369332"/>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在</a:t>
            </a:r>
            <a:r>
              <a:rPr lang="en-US" altLang="zh-CN" dirty="0">
                <a:solidFill>
                  <a:schemeClr val="accent5">
                    <a:lumMod val="75000"/>
                  </a:schemeClr>
                </a:solidFill>
                <a:latin typeface="Times New Roman" charset="0"/>
              </a:rPr>
              <a:t>2018</a:t>
            </a:r>
            <a:r>
              <a:rPr lang="zh-CN" altLang="zh-CN" dirty="0">
                <a:solidFill>
                  <a:schemeClr val="accent5">
                    <a:lumMod val="75000"/>
                  </a:schemeClr>
                </a:solidFill>
                <a:latin typeface="Times New Roman" charset="0"/>
              </a:rPr>
              <a:t>年</a:t>
            </a:r>
            <a:r>
              <a:rPr lang="en-US" altLang="zh-CN" dirty="0">
                <a:solidFill>
                  <a:schemeClr val="accent5">
                    <a:lumMod val="75000"/>
                  </a:schemeClr>
                </a:solidFill>
                <a:latin typeface="Times New Roman" charset="0"/>
              </a:rPr>
              <a:t>3</a:t>
            </a:r>
            <a:r>
              <a:rPr lang="zh-CN" altLang="zh-CN" dirty="0">
                <a:solidFill>
                  <a:schemeClr val="accent5">
                    <a:lumMod val="75000"/>
                  </a:schemeClr>
                </a:solidFill>
                <a:latin typeface="Times New Roman" charset="0"/>
              </a:rPr>
              <a:t>月</a:t>
            </a:r>
            <a:r>
              <a:rPr lang="en-US" altLang="zh-CN" dirty="0">
                <a:solidFill>
                  <a:schemeClr val="accent5">
                    <a:lumMod val="75000"/>
                  </a:schemeClr>
                </a:solidFill>
                <a:latin typeface="Times New Roman" charset="0"/>
              </a:rPr>
              <a:t>20</a:t>
            </a:r>
            <a:r>
              <a:rPr lang="zh-CN" altLang="zh-CN" dirty="0">
                <a:solidFill>
                  <a:schemeClr val="accent5">
                    <a:lumMod val="75000"/>
                  </a:schemeClr>
                </a:solidFill>
                <a:latin typeface="Times New Roman" charset="0"/>
              </a:rPr>
              <a:t>日</a:t>
            </a:r>
            <a:r>
              <a:rPr lang="zh-CN" altLang="en-US" dirty="0">
                <a:solidFill>
                  <a:schemeClr val="accent5">
                    <a:lumMod val="75000"/>
                  </a:schemeClr>
                </a:solidFill>
                <a:latin typeface="Times New Roman" charset="0"/>
              </a:rPr>
              <a:t> </a:t>
            </a:r>
            <a:r>
              <a:rPr lang="en-US" altLang="zh-CN" dirty="0">
                <a:solidFill>
                  <a:schemeClr val="accent5">
                    <a:lumMod val="75000"/>
                  </a:schemeClr>
                </a:solidFill>
                <a:latin typeface="Times New Roman" charset="0"/>
              </a:rPr>
              <a:t>13</a:t>
            </a:r>
            <a:r>
              <a:rPr lang="zh-CN" altLang="en-US" dirty="0">
                <a:solidFill>
                  <a:schemeClr val="accent5">
                    <a:lumMod val="75000"/>
                  </a:schemeClr>
                </a:solidFill>
                <a:latin typeface="Times New Roman" charset="0"/>
              </a:rPr>
              <a:t>：</a:t>
            </a:r>
            <a:r>
              <a:rPr lang="en-US" altLang="zh-CN" dirty="0">
                <a:solidFill>
                  <a:schemeClr val="accent5">
                    <a:lumMod val="75000"/>
                  </a:schemeClr>
                </a:solidFill>
                <a:latin typeface="Times New Roman" charset="0"/>
              </a:rPr>
              <a:t>00</a:t>
            </a:r>
            <a:r>
              <a:rPr lang="zh-CN" altLang="en-US" dirty="0">
                <a:solidFill>
                  <a:schemeClr val="accent5">
                    <a:lumMod val="75000"/>
                  </a:schemeClr>
                </a:solidFill>
                <a:latin typeface="Times New Roman" charset="0"/>
              </a:rPr>
              <a:t>：</a:t>
            </a:r>
            <a:r>
              <a:rPr lang="en-US" altLang="zh-CN" dirty="0">
                <a:solidFill>
                  <a:schemeClr val="accent5">
                    <a:lumMod val="75000"/>
                  </a:schemeClr>
                </a:solidFill>
                <a:latin typeface="Times New Roman" charset="0"/>
              </a:rPr>
              <a:t>45</a:t>
            </a:r>
            <a:r>
              <a:rPr lang="zh-CN" altLang="zh-CN" sz="1600" dirty="0">
                <a:latin typeface="STKaiti" charset="-122"/>
                <a:ea typeface="STKaiti" charset="-122"/>
                <a:cs typeface="STKaiti" charset="-122"/>
              </a:rPr>
              <a:t>计算</a:t>
            </a:r>
            <a:r>
              <a:rPr lang="en-US" altLang="zh-CN" dirty="0">
                <a:solidFill>
                  <a:schemeClr val="accent4">
                    <a:lumMod val="75000"/>
                  </a:schemeClr>
                </a:solidFill>
                <a:latin typeface="Times New Roman" charset="0"/>
              </a:rPr>
              <a:t>2017</a:t>
            </a:r>
            <a:r>
              <a:rPr lang="zh-CN" altLang="zh-CN" dirty="0">
                <a:solidFill>
                  <a:schemeClr val="accent4">
                    <a:lumMod val="75000"/>
                  </a:schemeClr>
                </a:solidFill>
                <a:latin typeface="Times New Roman" charset="0"/>
              </a:rPr>
              <a:t>年</a:t>
            </a:r>
            <a:r>
              <a:rPr lang="en-US" altLang="zh-CN" dirty="0">
                <a:solidFill>
                  <a:schemeClr val="accent4">
                    <a:lumMod val="75000"/>
                  </a:schemeClr>
                </a:solidFill>
                <a:latin typeface="Times New Roman" charset="0"/>
              </a:rPr>
              <a:t>11</a:t>
            </a:r>
            <a:r>
              <a:rPr lang="zh-CN" altLang="zh-CN" dirty="0">
                <a:solidFill>
                  <a:schemeClr val="accent4">
                    <a:lumMod val="75000"/>
                  </a:schemeClr>
                </a:solidFill>
                <a:latin typeface="Times New Roman" charset="0"/>
              </a:rPr>
              <a:t>月</a:t>
            </a:r>
            <a:r>
              <a:rPr lang="en-US" altLang="zh-CN" dirty="0">
                <a:solidFill>
                  <a:schemeClr val="accent4">
                    <a:lumMod val="75000"/>
                  </a:schemeClr>
                </a:solidFill>
                <a:latin typeface="Times New Roman" charset="0"/>
              </a:rPr>
              <a:t>15</a:t>
            </a:r>
            <a:r>
              <a:rPr lang="zh-CN" altLang="zh-CN" dirty="0">
                <a:solidFill>
                  <a:schemeClr val="accent4">
                    <a:lumMod val="75000"/>
                  </a:schemeClr>
                </a:solidFill>
                <a:latin typeface="Times New Roman" charset="0"/>
              </a:rPr>
              <a:t>日</a:t>
            </a:r>
            <a:r>
              <a:rPr lang="en-US" altLang="zh-CN" dirty="0">
                <a:solidFill>
                  <a:schemeClr val="accent4">
                    <a:lumMod val="75000"/>
                  </a:schemeClr>
                </a:solidFill>
                <a:latin typeface="Times New Roman" charset="0"/>
              </a:rPr>
              <a:t> 16</a:t>
            </a:r>
            <a:r>
              <a:rPr lang="zh-CN" altLang="zh-CN" dirty="0">
                <a:solidFill>
                  <a:schemeClr val="accent4">
                    <a:lumMod val="75000"/>
                  </a:schemeClr>
                </a:solidFill>
                <a:latin typeface="Times New Roman" charset="0"/>
              </a:rPr>
              <a:t>：</a:t>
            </a:r>
            <a:r>
              <a:rPr lang="en-US" altLang="zh-CN" dirty="0">
                <a:solidFill>
                  <a:schemeClr val="accent4">
                    <a:lumMod val="75000"/>
                  </a:schemeClr>
                </a:solidFill>
                <a:latin typeface="Times New Roman" charset="0"/>
              </a:rPr>
              <a:t>00</a:t>
            </a:r>
            <a:r>
              <a:rPr lang="zh-CN" altLang="zh-CN" dirty="0">
                <a:solidFill>
                  <a:schemeClr val="accent4">
                    <a:lumMod val="75000"/>
                  </a:schemeClr>
                </a:solidFill>
                <a:latin typeface="Times New Roman" charset="0"/>
              </a:rPr>
              <a:t>：</a:t>
            </a:r>
            <a:r>
              <a:rPr lang="en-US" altLang="zh-CN" dirty="0">
                <a:solidFill>
                  <a:schemeClr val="accent4">
                    <a:lumMod val="75000"/>
                  </a:schemeClr>
                </a:solidFill>
                <a:latin typeface="Times New Roman" charset="0"/>
              </a:rPr>
              <a:t>00</a:t>
            </a:r>
            <a:r>
              <a:rPr lang="zh-CN" altLang="zh-CN" sz="1600" dirty="0">
                <a:latin typeface="STKaiti" charset="-122"/>
                <a:ea typeface="STKaiti" charset="-122"/>
                <a:cs typeface="STKaiti" charset="-122"/>
              </a:rPr>
              <a:t>股票成交消息</a:t>
            </a:r>
          </a:p>
        </p:txBody>
      </p:sp>
      <p:sp>
        <p:nvSpPr>
          <p:cNvPr id="6" name="矩形 5"/>
          <p:cNvSpPr/>
          <p:nvPr/>
        </p:nvSpPr>
        <p:spPr>
          <a:xfrm>
            <a:off x="429294" y="2121345"/>
            <a:ext cx="6096000" cy="861774"/>
          </a:xfrm>
          <a:prstGeom prst="rect">
            <a:avLst/>
          </a:prstGeom>
        </p:spPr>
        <p:txBody>
          <a:bodyPr>
            <a:spAutoFit/>
          </a:bodyPr>
          <a:lstStyle/>
          <a:p>
            <a:pPr indent="304800">
              <a:spcAft>
                <a:spcPts val="0"/>
              </a:spcAft>
            </a:pP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窗口计算的时候需要区分两种时间</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indent="304800">
              <a:spcAft>
                <a:spcPts val="0"/>
              </a:spcAft>
            </a:pPr>
            <a:endParaRPr lang="en-US" altLang="zh-CN" sz="1600" dirty="0">
              <a:latin typeface="STKaiti" charset="-122"/>
              <a:ea typeface="STKaiti" charset="-122"/>
              <a:cs typeface="STKaiti" charset="-122"/>
            </a:endParaRPr>
          </a:p>
          <a:p>
            <a:pPr indent="304800" algn="ctr">
              <a:spcAft>
                <a:spcPts val="0"/>
              </a:spcAft>
            </a:pPr>
            <a:r>
              <a:rPr lang="en-US" altLang="zh-CN" b="1" dirty="0" err="1">
                <a:latin typeface="Times New Roman" charset="0"/>
              </a:rPr>
              <a:t>EventTime</a:t>
            </a:r>
            <a:r>
              <a:rPr lang="en-US" altLang="zh-CN" dirty="0">
                <a:latin typeface="Times New Roman" charset="0"/>
              </a:rPr>
              <a:t>,</a:t>
            </a:r>
            <a:r>
              <a:rPr lang="zh-CN" altLang="en-US" dirty="0">
                <a:latin typeface="Times New Roman" charset="0"/>
              </a:rPr>
              <a:t>  </a:t>
            </a:r>
            <a:r>
              <a:rPr lang="en-US" altLang="zh-CN" b="1" dirty="0" err="1">
                <a:latin typeface="Times New Roman" charset="0"/>
              </a:rPr>
              <a:t>ProcessingTime</a:t>
            </a:r>
            <a:endParaRPr lang="zh-CN" altLang="zh-CN" b="1" dirty="0">
              <a:latin typeface="Times New Roman" charset="0"/>
            </a:endParaRPr>
          </a:p>
        </p:txBody>
      </p:sp>
      <p:cxnSp>
        <p:nvCxnSpPr>
          <p:cNvPr id="18" name="直线箭头连接符 17"/>
          <p:cNvCxnSpPr/>
          <p:nvPr/>
        </p:nvCxnSpPr>
        <p:spPr>
          <a:xfrm flipH="1">
            <a:off x="1854200" y="2967250"/>
            <a:ext cx="1214995" cy="369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a:off x="4494101" y="2851707"/>
            <a:ext cx="429294" cy="649966"/>
          </a:xfrm>
          <a:prstGeom prst="straightConnector1">
            <a:avLst/>
          </a:prstGeom>
          <a:ln w="57150">
            <a:solidFill>
              <a:srgbClr val="D8A7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descr="屏幕快照%202018-03-25%20下午2.59.48.png"/>
          <p:cNvPicPr/>
          <p:nvPr/>
        </p:nvPicPr>
        <p:blipFill>
          <a:blip r:embed="rId3">
            <a:extLst>
              <a:ext uri="{28A0092B-C50C-407E-A947-70E740481C1C}">
                <a14:useLocalDpi xmlns:a14="http://schemas.microsoft.com/office/drawing/2010/main" val="0"/>
              </a:ext>
            </a:extLst>
          </a:blip>
          <a:srcRect/>
          <a:stretch>
            <a:fillRect/>
          </a:stretch>
        </p:blipFill>
        <p:spPr bwMode="auto">
          <a:xfrm>
            <a:off x="7785100" y="4108631"/>
            <a:ext cx="4090113" cy="2495833"/>
          </a:xfrm>
          <a:prstGeom prst="rect">
            <a:avLst/>
          </a:prstGeom>
          <a:noFill/>
          <a:ln>
            <a:noFill/>
          </a:ln>
        </p:spPr>
      </p:pic>
      <p:sp>
        <p:nvSpPr>
          <p:cNvPr id="10" name="矩形 9"/>
          <p:cNvSpPr/>
          <p:nvPr/>
        </p:nvSpPr>
        <p:spPr>
          <a:xfrm>
            <a:off x="404666" y="4379171"/>
            <a:ext cx="7114506" cy="2092881"/>
          </a:xfrm>
          <a:prstGeom prst="rect">
            <a:avLst/>
          </a:prstGeom>
        </p:spPr>
        <p:txBody>
          <a:bodyPr wrap="square">
            <a:spAutoFit/>
          </a:bodyPr>
          <a:lstStyle/>
          <a:p>
            <a:pPr>
              <a:spcAft>
                <a:spcPts val="0"/>
              </a:spcAft>
            </a:pPr>
            <a:r>
              <a:rPr lang="zh-CN" altLang="zh-CN" sz="1600" dirty="0" smtClean="0">
                <a:latin typeface="STKaiti" charset="-122"/>
                <a:ea typeface="STKaiti" charset="-122"/>
                <a:cs typeface="STKaiti" charset="-122"/>
              </a:rPr>
              <a:t>理想情况下</a:t>
            </a:r>
            <a:r>
              <a:rPr lang="en-US" altLang="zh-CN" sz="1600" dirty="0" err="1" smtClean="0">
                <a:latin typeface="STKaiti" charset="-122"/>
                <a:ea typeface="STKaiti" charset="-122"/>
                <a:cs typeface="STKaiti" charset="-122"/>
              </a:rPr>
              <a:t>WaterMark</a:t>
            </a:r>
            <a:r>
              <a:rPr lang="zh-CN" altLang="zh-CN" sz="1600" dirty="0" smtClean="0">
                <a:latin typeface="STKaiti" charset="-122"/>
                <a:ea typeface="STKaiti" charset="-122"/>
                <a:cs typeface="STKaiti" charset="-122"/>
              </a:rPr>
              <a:t>是一条直线，默认所有的消息一产生就能够被处理，</a:t>
            </a:r>
            <a:r>
              <a:rPr lang="en-US" altLang="zh-CN" sz="1600" dirty="0" err="1" smtClean="0">
                <a:latin typeface="STKaiti" charset="-122"/>
                <a:ea typeface="STKaiti" charset="-122"/>
                <a:cs typeface="STKaiti" charset="-122"/>
              </a:rPr>
              <a:t>EventTime</a:t>
            </a:r>
            <a:r>
              <a:rPr lang="zh-CN" altLang="zh-CN" sz="1600" dirty="0" smtClean="0">
                <a:latin typeface="STKaiti" charset="-122"/>
                <a:ea typeface="STKaiti" charset="-122"/>
                <a:cs typeface="STKaiti" charset="-122"/>
              </a:rPr>
              <a:t>与</a:t>
            </a:r>
            <a:r>
              <a:rPr lang="en-US" altLang="zh-CN" sz="1600" dirty="0" err="1" smtClean="0">
                <a:latin typeface="STKaiti" charset="-122"/>
                <a:ea typeface="STKaiti" charset="-122"/>
                <a:cs typeface="STKaiti" charset="-122"/>
              </a:rPr>
              <a:t>ProcessingTime</a:t>
            </a:r>
            <a:r>
              <a:rPr lang="zh-CN" altLang="zh-CN" sz="1600" dirty="0" smtClean="0">
                <a:latin typeface="STKaiti" charset="-122"/>
                <a:ea typeface="STKaiti" charset="-122"/>
                <a:cs typeface="STKaiti" charset="-122"/>
              </a:rPr>
              <a:t>之间没有时间差。 </a:t>
            </a:r>
            <a:endParaRPr lang="en-US" altLang="zh-CN" sz="1600" dirty="0" smtClean="0">
              <a:latin typeface="STKaiti" charset="-122"/>
              <a:ea typeface="STKaiti" charset="-122"/>
              <a:cs typeface="STKaiti" charset="-122"/>
            </a:endParaRPr>
          </a:p>
          <a:p>
            <a:pPr>
              <a:spcAft>
                <a:spcPts val="0"/>
              </a:spcAft>
            </a:pPr>
            <a:endParaRPr lang="zh-CN" altLang="zh-CN" sz="1600" dirty="0" smtClean="0">
              <a:latin typeface="STKaiti" charset="-122"/>
              <a:ea typeface="STKaiti" charset="-122"/>
              <a:cs typeface="STKaiti" charset="-122"/>
            </a:endParaRPr>
          </a:p>
          <a:p>
            <a:pPr>
              <a:spcAft>
                <a:spcPts val="0"/>
              </a:spcAft>
            </a:pPr>
            <a:r>
              <a:rPr lang="zh-CN" altLang="zh-CN" sz="1600" dirty="0" smtClean="0">
                <a:latin typeface="STKaiti" charset="-122"/>
                <a:ea typeface="STKaiti" charset="-122"/>
                <a:cs typeface="STKaiti" charset="-122"/>
              </a:rPr>
              <a:t>实际情况下所有的消息都会有时延的到达</a:t>
            </a:r>
            <a:r>
              <a:rPr lang="en-US" altLang="zh-CN" sz="1600" dirty="0" err="1" smtClean="0">
                <a:latin typeface="STKaiti" charset="-122"/>
                <a:ea typeface="STKaiti" charset="-122"/>
                <a:cs typeface="STKaiti" charset="-122"/>
              </a:rPr>
              <a:t>Flink</a:t>
            </a:r>
            <a:r>
              <a:rPr lang="zh-CN" altLang="zh-CN" sz="1600" dirty="0" smtClean="0">
                <a:latin typeface="STKaiti" charset="-122"/>
                <a:ea typeface="STKaiti" charset="-122"/>
                <a:cs typeface="STKaiti" charset="-122"/>
              </a:rPr>
              <a:t>处理系统，</a:t>
            </a:r>
            <a:r>
              <a:rPr lang="en-US" altLang="zh-CN" sz="1600" dirty="0" smtClean="0">
                <a:latin typeface="STKaiti" charset="-122"/>
                <a:ea typeface="STKaiti" charset="-122"/>
                <a:cs typeface="STKaiti" charset="-122"/>
              </a:rPr>
              <a:t>12</a:t>
            </a:r>
            <a:r>
              <a:rPr lang="zh-CN" altLang="zh-CN"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01</a:t>
            </a:r>
            <a:r>
              <a:rPr lang="zh-CN" altLang="zh-CN" sz="1600" dirty="0" smtClean="0">
                <a:latin typeface="STKaiti" charset="-122"/>
                <a:ea typeface="STKaiti" charset="-122"/>
                <a:cs typeface="STKaiti" charset="-122"/>
              </a:rPr>
              <a:t>之前产生的</a:t>
            </a:r>
            <a:r>
              <a:rPr lang="en-US" altLang="zh-CN" sz="1600" dirty="0" smtClean="0">
                <a:latin typeface="STKaiti" charset="-122"/>
                <a:ea typeface="STKaiti" charset="-122"/>
                <a:cs typeface="STKaiti" charset="-122"/>
              </a:rPr>
              <a:t>5</a:t>
            </a:r>
            <a:r>
              <a:rPr lang="zh-CN" altLang="zh-CN" sz="1600" dirty="0" smtClean="0">
                <a:latin typeface="STKaiti" charset="-122"/>
                <a:ea typeface="STKaiti" charset="-122"/>
                <a:cs typeface="STKaiti" charset="-122"/>
              </a:rPr>
              <a:t>这条消息，到了</a:t>
            </a:r>
            <a:r>
              <a:rPr lang="en-US" altLang="zh-CN" sz="1600" dirty="0" smtClean="0">
                <a:latin typeface="STKaiti" charset="-122"/>
                <a:ea typeface="STKaiti" charset="-122"/>
                <a:cs typeface="STKaiti" charset="-122"/>
              </a:rPr>
              <a:t>12</a:t>
            </a:r>
            <a:r>
              <a:rPr lang="zh-CN" altLang="zh-CN"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05</a:t>
            </a:r>
            <a:r>
              <a:rPr lang="zh-CN" altLang="zh-CN" sz="1600" dirty="0" smtClean="0">
                <a:latin typeface="STKaiti" charset="-122"/>
                <a:ea typeface="STKaiti" charset="-122"/>
                <a:cs typeface="STKaiti" charset="-122"/>
              </a:rPr>
              <a:t>才会被处理</a:t>
            </a:r>
            <a:endParaRPr lang="en-US" altLang="zh-CN" sz="1600" dirty="0" smtClean="0">
              <a:latin typeface="STKaiti" charset="-122"/>
              <a:ea typeface="STKaiti" charset="-122"/>
              <a:cs typeface="STKaiti" charset="-122"/>
            </a:endParaRPr>
          </a:p>
          <a:p>
            <a:pPr>
              <a:spcAft>
                <a:spcPts val="0"/>
              </a:spcAft>
            </a:pPr>
            <a:endParaRPr lang="zh-CN" altLang="zh-CN" sz="1600" dirty="0" smtClean="0">
              <a:latin typeface="STKaiti" charset="-122"/>
              <a:ea typeface="STKaiti" charset="-122"/>
              <a:cs typeface="STKaiti" charset="-122"/>
            </a:endParaRPr>
          </a:p>
          <a:p>
            <a:pPr>
              <a:spcAft>
                <a:spcPts val="0"/>
              </a:spcAft>
            </a:pPr>
            <a:r>
              <a:rPr lang="zh-CN" altLang="zh-CN" sz="1600" dirty="0" smtClean="0">
                <a:latin typeface="STKaiti" charset="-122"/>
                <a:ea typeface="STKaiti" charset="-122"/>
                <a:cs typeface="STKaiti" charset="-122"/>
              </a:rPr>
              <a:t>当</a:t>
            </a:r>
            <a:r>
              <a:rPr lang="en-US" altLang="zh-CN" sz="1600" dirty="0" err="1" smtClean="0">
                <a:latin typeface="STKaiti" charset="-122"/>
                <a:ea typeface="STKaiti" charset="-122"/>
                <a:cs typeface="STKaiti" charset="-122"/>
              </a:rPr>
              <a:t>Flink</a:t>
            </a:r>
            <a:r>
              <a:rPr lang="zh-CN" altLang="zh-CN" sz="1600" dirty="0" smtClean="0">
                <a:latin typeface="STKaiti" charset="-122"/>
                <a:ea typeface="STKaiti" charset="-122"/>
                <a:cs typeface="STKaiti" charset="-122"/>
              </a:rPr>
              <a:t>处理到</a:t>
            </a:r>
            <a:r>
              <a:rPr lang="en-US" altLang="zh-CN" sz="1600" dirty="0" err="1" smtClean="0">
                <a:latin typeface="STKaiti" charset="-122"/>
                <a:ea typeface="STKaiti" charset="-122"/>
                <a:cs typeface="STKaiti" charset="-122"/>
              </a:rPr>
              <a:t>WaterMark</a:t>
            </a:r>
            <a:r>
              <a:rPr lang="zh-CN" altLang="zh-CN" sz="1600" dirty="0" smtClean="0">
                <a:latin typeface="STKaiti" charset="-122"/>
                <a:ea typeface="STKaiti" charset="-122"/>
                <a:cs typeface="STKaiti" charset="-122"/>
              </a:rPr>
              <a:t>时，如果此时</a:t>
            </a:r>
            <a:r>
              <a:rPr lang="en-US" altLang="zh-CN" sz="1600" dirty="0" err="1" smtClean="0">
                <a:latin typeface="STKaiti" charset="-122"/>
                <a:ea typeface="STKaiti" charset="-122"/>
                <a:cs typeface="STKaiti" charset="-122"/>
              </a:rPr>
              <a:t>WaterMark</a:t>
            </a:r>
            <a:r>
              <a:rPr lang="zh-CN" altLang="zh-CN" sz="1600" dirty="0" smtClean="0">
                <a:latin typeface="STKaiti" charset="-122"/>
                <a:ea typeface="STKaiti" charset="-122"/>
                <a:cs typeface="STKaiti" charset="-122"/>
              </a:rPr>
              <a:t>的值超过对应</a:t>
            </a:r>
            <a:r>
              <a:rPr lang="en-US" altLang="zh-CN" sz="1600" dirty="0" err="1" smtClean="0">
                <a:latin typeface="STKaiti" charset="-122"/>
                <a:ea typeface="STKaiti" charset="-122"/>
                <a:cs typeface="STKaiti" charset="-122"/>
              </a:rPr>
              <a:t>EventTime</a:t>
            </a:r>
            <a:r>
              <a:rPr lang="zh-CN" altLang="zh-CN" sz="1600" dirty="0" smtClean="0">
                <a:latin typeface="STKaiti" charset="-122"/>
                <a:ea typeface="STKaiti" charset="-122"/>
                <a:cs typeface="STKaiti" charset="-122"/>
              </a:rPr>
              <a:t>时间窗口的最大值的时候，窗口被触发</a:t>
            </a:r>
            <a:r>
              <a:rPr lang="en-US" altLang="zh-CN"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此时计算这个窗口内所有元素和</a:t>
            </a:r>
            <a:r>
              <a:rPr lang="zh-CN" altLang="zh-CN" dirty="0" smtClean="0">
                <a:latin typeface="Times New Roman" charset="0"/>
              </a:rPr>
              <a:t>。</a:t>
            </a:r>
            <a:endParaRPr lang="zh-CN" altLang="zh-CN" dirty="0">
              <a:latin typeface="Times New Roman" charset="0"/>
            </a:endParaRPr>
          </a:p>
        </p:txBody>
      </p:sp>
      <p:sp>
        <p:nvSpPr>
          <p:cNvPr id="12" name="矩形 11"/>
          <p:cNvSpPr/>
          <p:nvPr/>
        </p:nvSpPr>
        <p:spPr>
          <a:xfrm>
            <a:off x="414088" y="3752069"/>
            <a:ext cx="8958512" cy="369332"/>
          </a:xfrm>
          <a:prstGeom prst="rect">
            <a:avLst/>
          </a:prstGeom>
        </p:spPr>
        <p:txBody>
          <a:bodyPr wrap="square">
            <a:spAutoFit/>
          </a:bodyPr>
          <a:lstStyle/>
          <a:p>
            <a:r>
              <a:rPr lang="en-US" altLang="zh-CN" sz="1600" b="1" i="1" u="sng" dirty="0" err="1">
                <a:latin typeface="STKaiti" charset="-122"/>
                <a:ea typeface="STKaiti" charset="-122"/>
                <a:cs typeface="STKaiti" charset="-122"/>
              </a:rPr>
              <a:t>WaterMark</a:t>
            </a:r>
            <a:r>
              <a:rPr lang="zh-CN" altLang="zh-CN" sz="1600" dirty="0">
                <a:latin typeface="STKaiti" charset="-122"/>
                <a:ea typeface="STKaiti" charset="-122"/>
                <a:cs typeface="STKaiti" charset="-122"/>
              </a:rPr>
              <a:t>包含一个时间戳，</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使用</a:t>
            </a:r>
            <a:r>
              <a:rPr lang="en-US" altLang="zh-CN" sz="1600" dirty="0" err="1">
                <a:latin typeface="STKaiti" charset="-122"/>
                <a:ea typeface="STKaiti" charset="-122"/>
                <a:cs typeface="STKaiti" charset="-122"/>
              </a:rPr>
              <a:t>WaterMark</a:t>
            </a:r>
            <a:r>
              <a:rPr lang="zh-CN" altLang="zh-CN" sz="1600" dirty="0">
                <a:latin typeface="STKaiti" charset="-122"/>
                <a:ea typeface="STKaiti" charset="-122"/>
                <a:cs typeface="STKaiti" charset="-122"/>
              </a:rPr>
              <a:t>标记所有小于该时间戳的消息都已流入</a:t>
            </a:r>
            <a:r>
              <a:rPr lang="zh-CN" altLang="zh-CN" dirty="0">
                <a:latin typeface="Times New Roman" charset="0"/>
                <a:cs typeface="Times New Roman" charset="0"/>
              </a:rPr>
              <a:t>。</a:t>
            </a:r>
            <a:r>
              <a:rPr lang="zh-CN" altLang="zh-CN" dirty="0"/>
              <a:t> </a:t>
            </a:r>
            <a:endParaRPr lang="zh-CN" altLang="en-US" dirty="0"/>
          </a:p>
        </p:txBody>
      </p:sp>
    </p:spTree>
    <p:extLst>
      <p:ext uri="{BB962C8B-B14F-4D97-AF65-F5344CB8AC3E}">
        <p14:creationId xmlns:p14="http://schemas.microsoft.com/office/powerpoint/2010/main" val="21542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实时文件入</a:t>
              </a:r>
              <a:r>
                <a:rPr lang="en-US" altLang="zh-CN" sz="2000" dirty="0" smtClean="0">
                  <a:solidFill>
                    <a:schemeClr val="tx1">
                      <a:lumMod val="75000"/>
                      <a:lumOff val="25000"/>
                    </a:schemeClr>
                  </a:solidFill>
                  <a:latin typeface="STKaiti" charset="-122"/>
                  <a:ea typeface="STKaiti" charset="-122"/>
                  <a:cs typeface="STKaiti" charset="-122"/>
                </a:rPr>
                <a:t>Kafka</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874335"/>
            <a:ext cx="10772103"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646331"/>
            <a:chOff x="749252" y="1942757"/>
            <a:chExt cx="3062651" cy="646331"/>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646331"/>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需求与功能模块</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76895" y="2592758"/>
            <a:ext cx="4411910" cy="3046988"/>
          </a:xfrm>
          <a:prstGeom prst="rect">
            <a:avLst/>
          </a:prstGeom>
        </p:spPr>
        <p:txBody>
          <a:bodyPr wrap="square">
            <a:spAutoFit/>
          </a:bodyPr>
          <a:lstStyle/>
          <a:p>
            <a:pPr>
              <a:spcAft>
                <a:spcPts val="0"/>
              </a:spcAft>
            </a:pPr>
            <a:r>
              <a:rPr lang="zh-CN" altLang="zh-CN" sz="1600" dirty="0">
                <a:latin typeface="STKaiti" charset="-122"/>
                <a:ea typeface="STKaiti" charset="-122"/>
                <a:cs typeface="STKaiti" charset="-122"/>
              </a:rPr>
              <a:t>这是一个</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作业，具体需求为</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a:spcAft>
                <a:spcPts val="0"/>
              </a:spcAft>
            </a:pPr>
            <a:endParaRPr lang="en-US" altLang="zh-CN" sz="1600" dirty="0" smtClean="0">
              <a:latin typeface="STKaiti" charset="-122"/>
              <a:ea typeface="STKaiti" charset="-122"/>
              <a:cs typeface="STKaiti" charset="-122"/>
            </a:endParaRPr>
          </a:p>
          <a:p>
            <a:pPr>
              <a:spcAft>
                <a:spcPts val="0"/>
              </a:spcAft>
            </a:pPr>
            <a:endParaRPr lang="en-US" altLang="zh-CN" sz="1600" dirty="0" smtClean="0">
              <a:latin typeface="STKaiti" charset="-122"/>
              <a:ea typeface="STKaiti" charset="-122"/>
              <a:cs typeface="STKaiti" charset="-122"/>
            </a:endParaRPr>
          </a:p>
          <a:p>
            <a:pPr lvl="0"/>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1</a:t>
            </a:r>
            <a:r>
              <a:rPr lang="zh-CN" altLang="en-US"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将</a:t>
            </a:r>
            <a:r>
              <a:rPr lang="zh-CN" altLang="zh-CN" sz="1600" dirty="0">
                <a:latin typeface="STKaiti" charset="-122"/>
                <a:ea typeface="STKaiti" charset="-122"/>
                <a:cs typeface="STKaiti" charset="-122"/>
              </a:rPr>
              <a:t>文件的内容，通过序列化组件写</a:t>
            </a:r>
            <a:r>
              <a:rPr lang="en-US" altLang="zh-CN" sz="1600" dirty="0">
                <a:latin typeface="STKaiti" charset="-122"/>
                <a:ea typeface="STKaiti" charset="-122"/>
                <a:cs typeface="STKaiti" charset="-122"/>
              </a:rPr>
              <a:t>Kafka</a:t>
            </a:r>
            <a:endParaRPr lang="zh-CN" altLang="zh-CN" sz="1600" dirty="0">
              <a:latin typeface="STKaiti" charset="-122"/>
              <a:ea typeface="STKaiti" charset="-122"/>
              <a:cs typeface="STKaiti" charset="-122"/>
            </a:endParaRPr>
          </a:p>
          <a:p>
            <a:pPr>
              <a:spcAft>
                <a:spcPts val="0"/>
              </a:spcAft>
            </a:pPr>
            <a:endParaRPr lang="en-US" altLang="zh-CN" sz="1600" dirty="0" smtClean="0">
              <a:latin typeface="STKaiti" charset="-122"/>
              <a:ea typeface="STKaiti" charset="-122"/>
              <a:cs typeface="STKaiti" charset="-122"/>
            </a:endParaRPr>
          </a:p>
          <a:p>
            <a:pPr>
              <a:spcAft>
                <a:spcPts val="0"/>
              </a:spcAft>
            </a:pPr>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2</a:t>
            </a:r>
            <a:r>
              <a:rPr lang="zh-CN" altLang="en-US"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相同</a:t>
            </a:r>
            <a:r>
              <a:rPr lang="zh-CN" altLang="zh-CN" sz="1600" dirty="0">
                <a:latin typeface="STKaiti" charset="-122"/>
                <a:ea typeface="STKaiti" charset="-122"/>
                <a:cs typeface="STKaiti" charset="-122"/>
              </a:rPr>
              <a:t>证券代号的消息写入同一个</a:t>
            </a:r>
            <a:r>
              <a:rPr lang="en-US" altLang="zh-CN" sz="1600" dirty="0" smtClean="0">
                <a:latin typeface="STKaiti" charset="-122"/>
                <a:ea typeface="STKaiti" charset="-122"/>
                <a:cs typeface="STKaiti" charset="-122"/>
              </a:rPr>
              <a:t>partition</a:t>
            </a:r>
          </a:p>
          <a:p>
            <a:pPr>
              <a:spcAft>
                <a:spcPts val="0"/>
              </a:spcAft>
            </a:pPr>
            <a:endParaRPr lang="en-US" altLang="zh-CN" sz="1600" dirty="0" smtClean="0">
              <a:latin typeface="STKaiti" charset="-122"/>
              <a:ea typeface="STKaiti" charset="-122"/>
              <a:cs typeface="STKaiti" charset="-122"/>
            </a:endParaRPr>
          </a:p>
          <a:p>
            <a:pPr>
              <a:spcAft>
                <a:spcPts val="0"/>
              </a:spcAft>
            </a:pPr>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3</a:t>
            </a:r>
            <a:r>
              <a:rPr lang="zh-CN" altLang="en-US"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相同</a:t>
            </a:r>
            <a:r>
              <a:rPr lang="zh-CN" altLang="zh-CN" sz="1600" dirty="0">
                <a:latin typeface="STKaiti" charset="-122"/>
                <a:ea typeface="STKaiti" charset="-122"/>
                <a:cs typeface="STKaiti" charset="-122"/>
              </a:rPr>
              <a:t>证券代号的消息按照业务时间的</a:t>
            </a:r>
            <a:r>
              <a:rPr lang="zh-CN" altLang="zh-CN" sz="1600" dirty="0" smtClean="0">
                <a:latin typeface="STKaiti" charset="-122"/>
                <a:ea typeface="STKaiti" charset="-122"/>
                <a:cs typeface="STKaiti" charset="-122"/>
              </a:rPr>
              <a:t>顺序</a:t>
            </a:r>
            <a:endParaRPr lang="en-US" altLang="zh-CN" sz="1600" dirty="0" smtClean="0">
              <a:latin typeface="STKaiti" charset="-122"/>
              <a:ea typeface="STKaiti" charset="-122"/>
              <a:cs typeface="STKaiti" charset="-122"/>
            </a:endParaRPr>
          </a:p>
          <a:p>
            <a:pPr>
              <a:spcAft>
                <a:spcPts val="0"/>
              </a:spcAft>
            </a:pPr>
            <a:endParaRPr lang="en-US" altLang="zh-CN" sz="1600" dirty="0" smtClean="0">
              <a:latin typeface="STKaiti" charset="-122"/>
              <a:ea typeface="STKaiti" charset="-122"/>
              <a:cs typeface="STKaiti" charset="-122"/>
            </a:endParaRPr>
          </a:p>
          <a:p>
            <a:pPr>
              <a:spcAft>
                <a:spcPts val="0"/>
              </a:spcAft>
            </a:pPr>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4</a:t>
            </a:r>
            <a:r>
              <a:rPr lang="zh-CN" altLang="en-US"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消息</a:t>
            </a:r>
            <a:r>
              <a:rPr lang="zh-CN" altLang="zh-CN" sz="1600" dirty="0">
                <a:latin typeface="STKaiti" charset="-122"/>
                <a:ea typeface="STKaiti" charset="-122"/>
                <a:cs typeface="STKaiti" charset="-122"/>
              </a:rPr>
              <a:t>不</a:t>
            </a:r>
            <a:r>
              <a:rPr lang="zh-CN" altLang="zh-CN" sz="1600" dirty="0" smtClean="0">
                <a:latin typeface="STKaiti" charset="-122"/>
                <a:ea typeface="STKaiti" charset="-122"/>
                <a:cs typeface="STKaiti" charset="-122"/>
              </a:rPr>
              <a:t>丢</a:t>
            </a:r>
            <a:endParaRPr lang="en-US" altLang="zh-CN" sz="1600" dirty="0" smtClean="0">
              <a:latin typeface="STKaiti" charset="-122"/>
              <a:ea typeface="STKaiti" charset="-122"/>
              <a:cs typeface="STKaiti" charset="-122"/>
            </a:endParaRPr>
          </a:p>
          <a:p>
            <a:pPr>
              <a:spcAft>
                <a:spcPts val="0"/>
              </a:spcAft>
            </a:pPr>
            <a:endParaRPr lang="en-US" altLang="zh-CN" sz="1600" dirty="0" smtClean="0">
              <a:latin typeface="STKaiti" charset="-122"/>
              <a:ea typeface="STKaiti" charset="-122"/>
              <a:cs typeface="STKaiti" charset="-122"/>
            </a:endParaRPr>
          </a:p>
          <a:p>
            <a:pPr>
              <a:spcAft>
                <a:spcPts val="0"/>
              </a:spcAft>
            </a:pPr>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5</a:t>
            </a:r>
            <a:r>
              <a:rPr lang="zh-CN" altLang="en-US" sz="1600" dirty="0" smtClean="0">
                <a:latin typeface="STKaiti" charset="-122"/>
                <a:ea typeface="STKaiti" charset="-122"/>
                <a:cs typeface="STKaiti" charset="-122"/>
              </a:rPr>
              <a:t>）</a:t>
            </a:r>
            <a:r>
              <a:rPr lang="zh-CN" altLang="zh-CN" sz="1600" dirty="0" smtClean="0">
                <a:latin typeface="STKaiti" charset="-122"/>
                <a:ea typeface="STKaiti" charset="-122"/>
                <a:cs typeface="STKaiti" charset="-122"/>
              </a:rPr>
              <a:t>发送</a:t>
            </a:r>
            <a:r>
              <a:rPr lang="zh-CN" altLang="zh-CN" sz="1600" dirty="0">
                <a:latin typeface="STKaiti" charset="-122"/>
                <a:ea typeface="STKaiti" charset="-122"/>
                <a:cs typeface="STKaiti" charset="-122"/>
              </a:rPr>
              <a:t>消息的速度可控</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04" y="2133600"/>
            <a:ext cx="6883400" cy="3886200"/>
          </a:xfrm>
          <a:prstGeom prst="rect">
            <a:avLst/>
          </a:prstGeom>
        </p:spPr>
      </p:pic>
    </p:spTree>
    <p:extLst>
      <p:ext uri="{BB962C8B-B14F-4D97-AF65-F5344CB8AC3E}">
        <p14:creationId xmlns:p14="http://schemas.microsoft.com/office/powerpoint/2010/main" val="17328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实时文件入</a:t>
              </a:r>
              <a:r>
                <a:rPr lang="en-US" altLang="zh-CN" sz="2000" dirty="0" smtClean="0">
                  <a:solidFill>
                    <a:schemeClr val="tx1">
                      <a:lumMod val="75000"/>
                      <a:lumOff val="25000"/>
                    </a:schemeClr>
                  </a:solidFill>
                  <a:latin typeface="STKaiti" charset="-122"/>
                  <a:ea typeface="STKaiti" charset="-122"/>
                  <a:cs typeface="STKaiti" charset="-122"/>
                </a:rPr>
                <a:t>Kafka</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352201" y="19079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385909" y="19079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文件预处理</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385909" y="1264057"/>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消息解析</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276895" y="2464576"/>
            <a:ext cx="5387305" cy="3539430"/>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输入的文件是交易逐笔行情数据，按照证券代号与交易日期存放，每只证券代码每天产生一个文件，这种文件规模是大约为</a:t>
            </a:r>
            <a:r>
              <a:rPr lang="en-US" altLang="zh-CN" sz="1600" dirty="0">
                <a:latin typeface="STKaiti" charset="-122"/>
                <a:ea typeface="STKaiti" charset="-122"/>
                <a:cs typeface="STKaiti" charset="-122"/>
              </a:rPr>
              <a:t>400KB</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indent="304800">
              <a:spcAft>
                <a:spcPts val="0"/>
              </a:spcAft>
            </a:pPr>
            <a:endParaRPr lang="zh-CN" altLang="zh-CN" sz="1600" dirty="0">
              <a:latin typeface="STKaiti" charset="-122"/>
              <a:ea typeface="STKaiti" charset="-122"/>
              <a:cs typeface="STKaiti" charset="-122"/>
            </a:endParaRPr>
          </a:p>
          <a:p>
            <a:pPr indent="304800">
              <a:spcAft>
                <a:spcPts val="0"/>
              </a:spcAft>
            </a:pPr>
            <a:r>
              <a:rPr lang="zh-CN" altLang="zh-CN" sz="1600" dirty="0">
                <a:latin typeface="STKaiti" charset="-122"/>
                <a:ea typeface="STKaiti" charset="-122"/>
                <a:cs typeface="STKaiti" charset="-122"/>
              </a:rPr>
              <a:t>由于</a:t>
            </a:r>
            <a:r>
              <a:rPr lang="en-US" altLang="zh-CN" sz="1600" dirty="0">
                <a:latin typeface="STKaiti" charset="-122"/>
                <a:ea typeface="STKaiti" charset="-122"/>
                <a:cs typeface="STKaiti" charset="-122"/>
              </a:rPr>
              <a:t>HDFS</a:t>
            </a:r>
            <a:r>
              <a:rPr lang="zh-CN" altLang="zh-CN" sz="1600" dirty="0">
                <a:latin typeface="STKaiti" charset="-122"/>
                <a:ea typeface="STKaiti" charset="-122"/>
                <a:cs typeface="STKaiti" charset="-122"/>
              </a:rPr>
              <a:t>中</a:t>
            </a:r>
            <a:r>
              <a:rPr lang="en-US" altLang="zh-CN" sz="1600" dirty="0" err="1">
                <a:latin typeface="STKaiti" charset="-122"/>
                <a:ea typeface="STKaiti" charset="-122"/>
                <a:cs typeface="STKaiti" charset="-122"/>
              </a:rPr>
              <a:t>NameNode</a:t>
            </a:r>
            <a:r>
              <a:rPr lang="zh-CN" altLang="zh-CN" sz="1600" dirty="0">
                <a:latin typeface="STKaiti" charset="-122"/>
                <a:ea typeface="STKaiti" charset="-122"/>
                <a:cs typeface="STKaiti" charset="-122"/>
              </a:rPr>
              <a:t>需要存储文件的元数据，所以并不适合存储大量小规模文件；其次就是</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程序读文件的时候，并行度只能为</a:t>
            </a: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这意味着我们需要启动跟文件数目相同的作业才能做到完全并发，这种做法非常浪费集群资源。这里处理的方法将多个文件合并成为一个，每次当一个文件合并到另一个文件时，在文件的最后一条产生特殊的消息，作为</a:t>
            </a:r>
            <a:r>
              <a:rPr lang="en-US" altLang="zh-CN" sz="1600" dirty="0">
                <a:latin typeface="STKaiti" charset="-122"/>
                <a:ea typeface="STKaiti" charset="-122"/>
                <a:cs typeface="STKaiti" charset="-122"/>
              </a:rPr>
              <a:t>Watermark</a:t>
            </a:r>
            <a:r>
              <a:rPr lang="zh-CN" altLang="zh-CN" sz="1600" dirty="0">
                <a:latin typeface="STKaiti" charset="-122"/>
                <a:ea typeface="STKaiti" charset="-122"/>
                <a:cs typeface="STKaiti" charset="-122"/>
              </a:rPr>
              <a:t>，方便时间窗口能够及时关闭</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indent="304800">
              <a:spcAft>
                <a:spcPts val="0"/>
              </a:spcAft>
            </a:pPr>
            <a:endParaRPr lang="zh-CN" altLang="zh-CN" sz="1600" dirty="0">
              <a:latin typeface="STKaiti" charset="-122"/>
              <a:ea typeface="STKaiti" charset="-122"/>
              <a:cs typeface="STKaiti" charset="-122"/>
            </a:endParaRPr>
          </a:p>
          <a:p>
            <a:pPr indent="304800">
              <a:spcAft>
                <a:spcPts val="0"/>
              </a:spcAft>
            </a:pPr>
            <a:r>
              <a:rPr lang="zh-CN" altLang="zh-CN" sz="1600" dirty="0">
                <a:latin typeface="STKaiti" charset="-122"/>
                <a:ea typeface="STKaiti" charset="-122"/>
                <a:cs typeface="STKaiti" charset="-122"/>
              </a:rPr>
              <a:t>通过不断合并形成的若干个大文件通过</a:t>
            </a:r>
            <a:r>
              <a:rPr lang="en-US" altLang="zh-CN" sz="1600" dirty="0" err="1">
                <a:latin typeface="STKaiti" charset="-122"/>
                <a:ea typeface="STKaiti" charset="-122"/>
                <a:cs typeface="STKaiti" charset="-122"/>
              </a:rPr>
              <a:t>hadoop</a:t>
            </a:r>
            <a:r>
              <a:rPr lang="zh-CN" altLang="zh-CN" sz="1600" dirty="0">
                <a:latin typeface="STKaiti" charset="-122"/>
                <a:ea typeface="STKaiti" charset="-122"/>
                <a:cs typeface="STKaiti" charset="-122"/>
              </a:rPr>
              <a:t>命令可以将本地文件导入到</a:t>
            </a:r>
            <a:r>
              <a:rPr lang="en-US" altLang="zh-CN" sz="1600" dirty="0">
                <a:latin typeface="STKaiti" charset="-122"/>
                <a:ea typeface="STKaiti" charset="-122"/>
                <a:cs typeface="STKaiti" charset="-122"/>
              </a:rPr>
              <a:t>HDFS.</a:t>
            </a:r>
            <a:endParaRPr lang="zh-CN" altLang="zh-CN" sz="1600" dirty="0">
              <a:latin typeface="STKaiti" charset="-122"/>
              <a:ea typeface="STKaiti" charset="-122"/>
              <a:cs typeface="STKaiti" charset="-122"/>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958394781"/>
                  </p:ext>
                </p:extLst>
              </p:nvPr>
            </p:nvGraphicFramePr>
            <p:xfrm>
              <a:off x="6389605" y="2023700"/>
              <a:ext cx="4444906" cy="4421182"/>
            </p:xfrm>
            <a:graphic>
              <a:graphicData uri="http://schemas.openxmlformats.org/drawingml/2006/table">
                <a:tbl>
                  <a:tblPr firstRow="1" firstCol="1" bandRow="1">
                    <a:tableStyleId>{5940675A-B579-460E-94D1-54222C63F5DA}</a:tableStyleId>
                  </a:tblPr>
                  <a:tblGrid>
                    <a:gridCol w="4444906"/>
                  </a:tblGrid>
                  <a:tr h="687382">
                    <a:tc>
                      <a:txBody>
                        <a:bodyPr/>
                        <a:lstStyle/>
                        <a:p>
                          <a:pPr>
                            <a:spcAft>
                              <a:spcPts val="0"/>
                            </a:spcAft>
                          </a:pPr>
                          <a:r>
                            <a:rPr lang="en-US" sz="700" dirty="0">
                              <a:effectLst/>
                            </a:rPr>
                            <a:t>function parseRecord2Msg(</a:t>
                          </a:r>
                          <a:r>
                            <a:rPr lang="en-US" sz="700" dirty="0" err="1">
                              <a:effectLst/>
                            </a:rPr>
                            <a:t>fieldBufferSize</a:t>
                          </a:r>
                          <a:r>
                            <a:rPr lang="en-US" sz="700" dirty="0">
                              <a:effectLst/>
                            </a:rPr>
                            <a:t>, </a:t>
                          </a:r>
                          <a:r>
                            <a:rPr lang="en-US" sz="700" dirty="0" err="1">
                              <a:effectLst/>
                            </a:rPr>
                            <a:t>readBufferSize,rowDelimiter</a:t>
                          </a:r>
                          <a:r>
                            <a:rPr lang="en-US" sz="700" dirty="0">
                              <a:effectLst/>
                            </a:rPr>
                            <a:t>)</a:t>
                          </a:r>
                          <a:endParaRPr lang="zh-CN" sz="700" dirty="0">
                            <a:effectLst/>
                          </a:endParaRPr>
                        </a:p>
                        <a:p>
                          <a:pPr>
                            <a:spcAft>
                              <a:spcPts val="0"/>
                            </a:spcAft>
                          </a:pPr>
                          <a:r>
                            <a:rPr lang="en-US" sz="700" dirty="0" err="1">
                              <a:effectLst/>
                            </a:rPr>
                            <a:t>fieldBufferSize</a:t>
                          </a:r>
                          <a:r>
                            <a:rPr lang="zh-CN" sz="700" dirty="0">
                              <a:effectLst/>
                            </a:rPr>
                            <a:t>：行缓冲区大小 ，单位字节</a:t>
                          </a:r>
                        </a:p>
                        <a:p>
                          <a:pPr>
                            <a:spcAft>
                              <a:spcPts val="0"/>
                            </a:spcAft>
                          </a:pPr>
                          <a:r>
                            <a:rPr lang="en-US" sz="700" dirty="0" err="1">
                              <a:effectLst/>
                            </a:rPr>
                            <a:t>readBufferSize</a:t>
                          </a:r>
                          <a:r>
                            <a:rPr lang="zh-CN" sz="700" dirty="0">
                              <a:effectLst/>
                            </a:rPr>
                            <a:t>：读缓冲区大小，单位字节</a:t>
                          </a:r>
                        </a:p>
                        <a:p>
                          <a:pPr>
                            <a:spcAft>
                              <a:spcPts val="0"/>
                            </a:spcAft>
                          </a:pPr>
                          <a:r>
                            <a:rPr lang="en-US" sz="700" dirty="0" err="1">
                              <a:effectLst/>
                            </a:rPr>
                            <a:t>rowDelimeter</a:t>
                          </a:r>
                          <a:r>
                            <a:rPr lang="zh-CN" sz="700" dirty="0">
                              <a:effectLst/>
                            </a:rPr>
                            <a:t>：换行符 ，默认为</a:t>
                          </a:r>
                          <a:r>
                            <a:rPr lang="en-US" sz="700" dirty="0">
                              <a:effectLst/>
                            </a:rPr>
                            <a:t>LR</a:t>
                          </a:r>
                          <a:endParaRPr lang="zh-CN" sz="700" dirty="0">
                            <a:effectLst/>
                          </a:endParaRPr>
                        </a:p>
                        <a:p>
                          <a:pPr>
                            <a:spcAft>
                              <a:spcPts val="0"/>
                            </a:spcAft>
                          </a:pPr>
                          <a:r>
                            <a:rPr lang="en-US" sz="700" dirty="0" err="1">
                              <a:effectLst/>
                            </a:rPr>
                            <a:t>colDelimeter</a:t>
                          </a:r>
                          <a:r>
                            <a:rPr lang="zh-CN" sz="700" dirty="0">
                              <a:effectLst/>
                            </a:rPr>
                            <a:t>：列分隔符，默认为半角西文逗号</a:t>
                          </a:r>
                        </a:p>
                        <a:p>
                          <a:pPr>
                            <a:spcAft>
                              <a:spcPts val="0"/>
                            </a:spcAft>
                          </a:pPr>
                          <a:r>
                            <a:rPr lang="zh-CN" sz="700" dirty="0">
                              <a:effectLst/>
                            </a:rPr>
                            <a:t>前提是</a:t>
                          </a:r>
                          <a:r>
                            <a:rPr lang="en-US" sz="700" dirty="0" err="1">
                              <a:effectLst/>
                            </a:rPr>
                            <a:t>fieldBufferSize</a:t>
                          </a:r>
                          <a:r>
                            <a:rPr lang="en-US" sz="700" dirty="0">
                              <a:effectLst/>
                            </a:rPr>
                            <a:t>+ </a:t>
                          </a:r>
                          <a:r>
                            <a:rPr lang="en-US" sz="700" dirty="0" err="1">
                              <a:effectLst/>
                            </a:rPr>
                            <a:t>readBufferSize</a:t>
                          </a:r>
                          <a:r>
                            <a:rPr lang="en-US" sz="700" dirty="0">
                              <a:effectLst/>
                            </a:rPr>
                            <a:t>&gt;</a:t>
                          </a:r>
                          <a14:m>
                            <m:oMath xmlns:m="http://schemas.openxmlformats.org/officeDocument/2006/math">
                              <m:r>
                                <m:rPr>
                                  <m:sty m:val="p"/>
                                </m:rPr>
                                <a:rPr lang="en-US" sz="700">
                                  <a:effectLst/>
                                  <a:latin typeface="Cambria Math" charset="0"/>
                                </a:rPr>
                                <m:t>max</m:t>
                              </m:r>
                              <m:r>
                                <a:rPr lang="en-US" sz="700">
                                  <a:effectLst/>
                                  <a:latin typeface="Cambria Math" charset="0"/>
                                </a:rPr>
                                <m:t>⁡{</m:t>
                              </m:r>
                              <m:r>
                                <m:rPr>
                                  <m:sty m:val="p"/>
                                </m:rPr>
                                <a:rPr lang="en-US" sz="700">
                                  <a:effectLst/>
                                  <a:latin typeface="Cambria Math" charset="0"/>
                                </a:rPr>
                                <m:t>fieldLenghInByte</m:t>
                              </m:r>
                              <m:r>
                                <a:rPr lang="en-US" sz="700">
                                  <a:effectLst/>
                                  <a:latin typeface="Cambria Math" charset="0"/>
                                </a:rPr>
                                <m:t>}</m:t>
                              </m:r>
                            </m:oMath>
                          </a14:m>
                          <a:endParaRPr lang="zh-CN" sz="700" dirty="0">
                            <a:effectLst/>
                            <a:latin typeface="Times New Roman" charset="0"/>
                            <a:ea typeface="宋体" charset="-122"/>
                          </a:endParaRPr>
                        </a:p>
                      </a:txBody>
                      <a:tcPr marL="39799" marR="39799" marT="0" marB="0"/>
                    </a:tc>
                  </a:tr>
                  <a:tr h="3699596">
                    <a:tc>
                      <a:txBody>
                        <a:bodyPr/>
                        <a:lstStyle/>
                        <a:p>
                          <a:pPr marL="342900" lvl="0" indent="-342900">
                            <a:spcAft>
                              <a:spcPts val="0"/>
                            </a:spcAft>
                            <a:buFont typeface="+mj-lt"/>
                            <a:buAutoNum type="arabicPeriod"/>
                          </a:pPr>
                          <a:r>
                            <a:rPr lang="en-US" sz="700" dirty="0" err="1">
                              <a:effectLst/>
                            </a:rPr>
                            <a:t>lineBuffer</a:t>
                          </a:r>
                          <a:r>
                            <a:rPr lang="en-US" sz="700" dirty="0">
                              <a:effectLst/>
                            </a:rPr>
                            <a:t>[0: </a:t>
                          </a:r>
                          <a:r>
                            <a:rPr lang="en-US" sz="700" dirty="0" err="1">
                              <a:effectLst/>
                            </a:rPr>
                            <a:t>fieldBufferSize</a:t>
                          </a:r>
                          <a:r>
                            <a:rPr lang="en-US" sz="700" dirty="0">
                              <a:effectLst/>
                            </a:rPr>
                            <a:t>]</a:t>
                          </a:r>
                          <a:r>
                            <a:rPr lang="en-US" sz="700" dirty="0">
                              <a:effectLst/>
                              <a:sym typeface="Wingdings" charset="2"/>
                            </a:rPr>
                            <a:t></a:t>
                          </a:r>
                          <a:r>
                            <a:rPr lang="en-US" sz="700" dirty="0">
                              <a:effectLst/>
                            </a:rPr>
                            <a:t> allocate byte[</a:t>
                          </a:r>
                          <a:r>
                            <a:rPr lang="en-US" sz="700" dirty="0" err="1">
                              <a:effectLst/>
                            </a:rPr>
                            <a:t>fieldBufferSize</a:t>
                          </a:r>
                          <a:r>
                            <a:rPr lang="en-US" sz="700" dirty="0">
                              <a:effectLst/>
                            </a:rPr>
                            <a:t>]</a:t>
                          </a:r>
                          <a:endParaRPr lang="zh-CN" sz="700" dirty="0">
                            <a:effectLst/>
                          </a:endParaRPr>
                        </a:p>
                        <a:p>
                          <a:pPr marL="342900" lvl="0" indent="-342900">
                            <a:spcAft>
                              <a:spcPts val="0"/>
                            </a:spcAft>
                            <a:buFont typeface="+mj-lt"/>
                            <a:buAutoNum type="arabicPeriod"/>
                          </a:pPr>
                          <a:r>
                            <a:rPr lang="en-US" sz="700" dirty="0" err="1">
                              <a:effectLst/>
                            </a:rPr>
                            <a:t>readBuffer</a:t>
                          </a:r>
                          <a:r>
                            <a:rPr lang="en-US" sz="700" dirty="0">
                              <a:effectLst/>
                            </a:rPr>
                            <a:t>[0: </a:t>
                          </a:r>
                          <a:r>
                            <a:rPr lang="en-US" sz="700" dirty="0" err="1">
                              <a:effectLst/>
                            </a:rPr>
                            <a:t>readBufferSize</a:t>
                          </a:r>
                          <a:r>
                            <a:rPr lang="en-US" sz="700" dirty="0">
                              <a:effectLst/>
                            </a:rPr>
                            <a:t>] </a:t>
                          </a:r>
                          <a:r>
                            <a:rPr lang="en-US" sz="700" dirty="0">
                              <a:effectLst/>
                              <a:sym typeface="Wingdings" charset="2"/>
                            </a:rPr>
                            <a:t></a:t>
                          </a:r>
                          <a:r>
                            <a:rPr lang="en-US" sz="700" dirty="0">
                              <a:effectLst/>
                            </a:rPr>
                            <a:t> allocate byte[</a:t>
                          </a:r>
                          <a:r>
                            <a:rPr lang="en-US" sz="700" dirty="0" err="1">
                              <a:effectLst/>
                            </a:rPr>
                            <a:t>readBufferSize</a:t>
                          </a:r>
                          <a:r>
                            <a:rPr lang="en-US" sz="700" dirty="0">
                              <a:effectLst/>
                            </a:rPr>
                            <a:t>]</a:t>
                          </a:r>
                          <a:endParaRPr lang="zh-CN" sz="700" dirty="0">
                            <a:effectLst/>
                          </a:endParaRPr>
                        </a:p>
                        <a:p>
                          <a:pPr marL="241300" indent="266700">
                            <a:spcAft>
                              <a:spcPts val="0"/>
                            </a:spcAft>
                          </a:pPr>
                          <a:r>
                            <a:rPr lang="en-US" sz="700" dirty="0">
                              <a:effectLst/>
                            </a:rPr>
                            <a:t>//</a:t>
                          </a:r>
                          <a:r>
                            <a:rPr lang="zh-CN" sz="700" dirty="0">
                              <a:effectLst/>
                            </a:rPr>
                            <a:t>分配连续的数组，一个字节数组对应的是一条消息</a:t>
                          </a:r>
                        </a:p>
                        <a:p>
                          <a:pPr marL="342900" lvl="0" indent="-342900">
                            <a:spcAft>
                              <a:spcPts val="0"/>
                            </a:spcAft>
                            <a:buFont typeface="+mj-lt"/>
                            <a:buAutoNum type="arabicPeriod"/>
                          </a:pPr>
                          <a:r>
                            <a:rPr lang="en-US" sz="700" dirty="0" err="1">
                              <a:effectLst/>
                            </a:rPr>
                            <a:t>messageByteArray</a:t>
                          </a:r>
                          <a:r>
                            <a:rPr lang="en-US" sz="700" dirty="0">
                              <a:effectLst/>
                              <a:sym typeface="Wingdings" charset="2"/>
                            </a:rPr>
                            <a:t></a:t>
                          </a:r>
                          <a:r>
                            <a:rPr lang="en-US" sz="700" dirty="0">
                              <a:effectLst/>
                            </a:rPr>
                            <a:t> allocate byte[RECORD_LENGTH]</a:t>
                          </a:r>
                          <a:endParaRPr lang="zh-CN" sz="700" dirty="0">
                            <a:effectLst/>
                          </a:endParaRPr>
                        </a:p>
                        <a:p>
                          <a:pPr marL="342900" lvl="0" indent="-342900">
                            <a:spcAft>
                              <a:spcPts val="0"/>
                            </a:spcAft>
                            <a:buFont typeface="+mj-lt"/>
                            <a:buAutoNum type="arabicPeriod"/>
                          </a:pPr>
                          <a:r>
                            <a:rPr lang="en-US" sz="700" dirty="0" err="1">
                              <a:effectLst/>
                            </a:rPr>
                            <a:t>readBuffer</a:t>
                          </a:r>
                          <a:r>
                            <a:rPr lang="en-US" sz="700" dirty="0" err="1">
                              <a:effectLst/>
                              <a:sym typeface="Wingdings" charset="2"/>
                            </a:rPr>
                            <a:t></a:t>
                          </a:r>
                          <a:r>
                            <a:rPr lang="en-US" sz="700" dirty="0" err="1">
                              <a:effectLst/>
                            </a:rPr>
                            <a:t>read</a:t>
                          </a:r>
                          <a:r>
                            <a:rPr lang="en-US" sz="700" dirty="0">
                              <a:effectLst/>
                            </a:rPr>
                            <a:t> next bytes of file from last position</a:t>
                          </a:r>
                          <a:endParaRPr lang="zh-CN" sz="700" dirty="0">
                            <a:effectLst/>
                          </a:endParaRPr>
                        </a:p>
                        <a:p>
                          <a:pPr marL="342900" lvl="0" indent="-342900">
                            <a:spcAft>
                              <a:spcPts val="0"/>
                            </a:spcAft>
                            <a:buFont typeface="+mj-lt"/>
                            <a:buAutoNum type="arabicPeriod"/>
                          </a:pPr>
                          <a:r>
                            <a:rPr lang="en-US" sz="700" dirty="0">
                              <a:effectLst/>
                            </a:rPr>
                            <a:t>//</a:t>
                          </a:r>
                          <a:r>
                            <a:rPr lang="en-US" sz="700" dirty="0" err="1">
                              <a:effectLst/>
                            </a:rPr>
                            <a:t>lastReadPos</a:t>
                          </a:r>
                          <a:r>
                            <a:rPr lang="zh-CN" sz="700" dirty="0">
                              <a:effectLst/>
                            </a:rPr>
                            <a:t>记录上次读取逗号的位置</a:t>
                          </a:r>
                        </a:p>
                        <a:p>
                          <a:pPr marL="342900" lvl="0" indent="-342900">
                            <a:spcAft>
                              <a:spcPts val="0"/>
                            </a:spcAft>
                            <a:buFont typeface="+mj-lt"/>
                            <a:buAutoNum type="arabicPeriod"/>
                          </a:pPr>
                          <a:r>
                            <a:rPr lang="en-US" sz="700" dirty="0">
                              <a:effectLst/>
                            </a:rPr>
                            <a:t>//</a:t>
                          </a:r>
                          <a:r>
                            <a:rPr lang="en-US" sz="700" dirty="0" err="1">
                              <a:effectLst/>
                            </a:rPr>
                            <a:t>filedIndex</a:t>
                          </a:r>
                          <a:r>
                            <a:rPr lang="zh-CN" sz="700" dirty="0">
                              <a:effectLst/>
                            </a:rPr>
                            <a:t>记录处理的字段序号</a:t>
                          </a:r>
                        </a:p>
                        <a:p>
                          <a:pPr marL="342900" lvl="0" indent="-342900">
                            <a:spcAft>
                              <a:spcPts val="0"/>
                            </a:spcAft>
                            <a:buFont typeface="+mj-lt"/>
                            <a:buAutoNum type="arabicPeriod"/>
                          </a:pPr>
                          <a:r>
                            <a:rPr lang="en-US" sz="700" dirty="0" err="1">
                              <a:effectLst/>
                            </a:rPr>
                            <a:t>lastReadPos</a:t>
                          </a:r>
                          <a:r>
                            <a:rPr lang="en-US" sz="700" dirty="0">
                              <a:effectLst/>
                            </a:rPr>
                            <a:t>=-1,fieldIndex=0</a:t>
                          </a:r>
                          <a:endParaRPr lang="zh-CN" sz="700" dirty="0">
                            <a:effectLst/>
                          </a:endParaRPr>
                        </a:p>
                        <a:p>
                          <a:pPr marL="342900" lvl="0" indent="-342900">
                            <a:spcAft>
                              <a:spcPts val="0"/>
                            </a:spcAft>
                            <a:buFont typeface="+mj-lt"/>
                            <a:buAutoNum type="arabicPeriod"/>
                          </a:pPr>
                          <a:r>
                            <a:rPr lang="en-US" sz="700" dirty="0">
                              <a:effectLst/>
                            </a:rPr>
                            <a:t>for item in </a:t>
                          </a:r>
                          <a:r>
                            <a:rPr lang="en-US" sz="700" dirty="0" err="1">
                              <a:effectLst/>
                            </a:rPr>
                            <a:t>readBuffer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repeat:</a:t>
                          </a:r>
                          <a:endParaRPr lang="zh-CN" sz="700" dirty="0">
                            <a:effectLst/>
                          </a:endParaRPr>
                        </a:p>
                        <a:p>
                          <a:pPr marL="342900" lvl="0" indent="-342900">
                            <a:spcAft>
                              <a:spcPts val="0"/>
                            </a:spcAft>
                            <a:buFont typeface="+mj-lt"/>
                            <a:buAutoNum type="arabicPeriod"/>
                          </a:pPr>
                          <a:r>
                            <a:rPr lang="en-US" sz="700" dirty="0">
                              <a:effectLst/>
                            </a:rPr>
                            <a:t>//</a:t>
                          </a:r>
                          <a:r>
                            <a:rPr lang="zh-CN" sz="700" dirty="0">
                              <a:effectLst/>
                            </a:rPr>
                            <a:t>如果</a:t>
                          </a:r>
                          <a:r>
                            <a:rPr lang="en-US" sz="700" dirty="0" err="1">
                              <a:effectLst/>
                            </a:rPr>
                            <a:t>readBuffer</a:t>
                          </a:r>
                          <a:r>
                            <a:rPr lang="zh-CN" sz="700" dirty="0">
                              <a:effectLst/>
                            </a:rPr>
                            <a:t>里出现了行、列分隔符</a:t>
                          </a:r>
                        </a:p>
                        <a:p>
                          <a:pPr marL="342900" lvl="0" indent="-342900">
                            <a:spcAft>
                              <a:spcPts val="0"/>
                            </a:spcAft>
                            <a:buFont typeface="+mj-lt"/>
                            <a:buAutoNum type="arabicPeriod"/>
                          </a:pPr>
                          <a:r>
                            <a:rPr lang="en-US" sz="700" dirty="0">
                              <a:effectLst/>
                            </a:rPr>
                            <a:t>if item== </a:t>
                          </a:r>
                          <a:r>
                            <a:rPr lang="en-US" sz="700" dirty="0" err="1">
                              <a:effectLst/>
                            </a:rPr>
                            <a:t>colDelimeter</a:t>
                          </a:r>
                          <a:r>
                            <a:rPr lang="en-US" sz="700" dirty="0">
                              <a:effectLst/>
                            </a:rPr>
                            <a:t> or item== </a:t>
                          </a:r>
                          <a:r>
                            <a:rPr lang="en-US" sz="700" dirty="0" err="1">
                              <a:effectLst/>
                            </a:rPr>
                            <a:t>colDelimeter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a:t>
                          </a:r>
                          <a:r>
                            <a:rPr lang="zh-CN" sz="700" dirty="0">
                              <a:effectLst/>
                            </a:rPr>
                            <a:t>当前字段需要用到</a:t>
                          </a:r>
                          <a:r>
                            <a:rPr lang="en-US" sz="700" dirty="0" err="1">
                              <a:effectLst/>
                            </a:rPr>
                            <a:t>readBuffer</a:t>
                          </a:r>
                          <a:r>
                            <a:rPr lang="zh-CN" sz="700" dirty="0">
                              <a:effectLst/>
                            </a:rPr>
                            <a:t>数据以及</a:t>
                          </a:r>
                          <a:r>
                            <a:rPr lang="en-US" sz="700" dirty="0" err="1">
                              <a:effectLst/>
                            </a:rPr>
                            <a:t>fieldBuffer</a:t>
                          </a:r>
                          <a:r>
                            <a:rPr lang="zh-CN" sz="700" dirty="0">
                              <a:effectLst/>
                            </a:rPr>
                            <a:t>数据</a:t>
                          </a:r>
                        </a:p>
                        <a:p>
                          <a:pPr marL="342900" lvl="0" indent="-342900">
                            <a:spcAft>
                              <a:spcPts val="0"/>
                            </a:spcAft>
                            <a:buFont typeface="+mj-lt"/>
                            <a:buAutoNum type="arabicPeriod"/>
                          </a:pPr>
                          <a:r>
                            <a:rPr lang="en-US" sz="700" dirty="0">
                              <a:effectLst/>
                            </a:rPr>
                            <a:t>    if </a:t>
                          </a:r>
                          <a:r>
                            <a:rPr lang="en-US" sz="700" dirty="0" err="1">
                              <a:effectLst/>
                            </a:rPr>
                            <a:t>lastReadPos</a:t>
                          </a:r>
                          <a:r>
                            <a:rPr lang="en-US" sz="700" dirty="0">
                              <a:effectLst/>
                            </a:rPr>
                            <a:t>==-1: </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拷贝</a:t>
                          </a:r>
                          <a:r>
                            <a:rPr lang="en-US" sz="700" dirty="0" err="1">
                              <a:effectLst/>
                            </a:rPr>
                            <a:t>fieldBuffer</a:t>
                          </a:r>
                          <a:r>
                            <a:rPr lang="en-US" sz="700" dirty="0">
                              <a:effectLst/>
                            </a:rPr>
                            <a:t>[0:fieldBufferSize]</a:t>
                          </a:r>
                          <a:r>
                            <a:rPr lang="zh-CN" sz="700" dirty="0">
                              <a:effectLst/>
                            </a:rPr>
                            <a:t>与</a:t>
                          </a:r>
                          <a:r>
                            <a:rPr lang="en-US" sz="700" dirty="0" err="1">
                              <a:effectLst/>
                            </a:rPr>
                            <a:t>readBuffer</a:t>
                          </a:r>
                          <a:r>
                            <a:rPr lang="en-US" sz="700" dirty="0">
                              <a:effectLst/>
                            </a:rPr>
                            <a:t>[0:i-1]</a:t>
                          </a:r>
                          <a:endParaRPr lang="zh-CN" sz="700" dirty="0">
                            <a:effectLst/>
                          </a:endParaRPr>
                        </a:p>
                        <a:p>
                          <a:pPr marL="342900" lvl="0" indent="-342900">
                            <a:spcAft>
                              <a:spcPts val="0"/>
                            </a:spcAft>
                            <a:buFont typeface="+mj-lt"/>
                            <a:buAutoNum type="arabicPeriod"/>
                          </a:pPr>
                          <a:r>
                            <a:rPr lang="en-US" sz="700" dirty="0">
                              <a:effectLst/>
                            </a:rPr>
                            <a:t>     base=</a:t>
                          </a:r>
                          <a:r>
                            <a:rPr lang="en-US" sz="700" dirty="0" err="1">
                              <a:effectLst/>
                            </a:rPr>
                            <a:t>copyByteArray</a:t>
                          </a:r>
                          <a:r>
                            <a:rPr lang="en-US" sz="700" dirty="0">
                              <a:effectLst/>
                            </a:rPr>
                            <a:t>(fieldBuffer,0, </a:t>
                          </a:r>
                          <a:r>
                            <a:rPr lang="en-US" sz="700" dirty="0" err="1">
                              <a:effectLst/>
                            </a:rPr>
                            <a:t>fieldBufferSize</a:t>
                          </a:r>
                          <a:r>
                            <a:rPr lang="en-US" sz="700" dirty="0">
                              <a:effectLst/>
                            </a:rPr>
                            <a:t>, readBuffer,0,i-1)</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新形成的字段对应的字节数组添加到</a:t>
                          </a:r>
                          <a:r>
                            <a:rPr lang="en-US" sz="700" dirty="0" err="1">
                              <a:effectLst/>
                            </a:rPr>
                            <a:t>messageByteArray</a:t>
                          </a:r>
                          <a:r>
                            <a:rPr lang="zh-CN" sz="700" dirty="0">
                              <a:effectLst/>
                            </a:rPr>
                            <a:t>中</a:t>
                          </a:r>
                        </a:p>
                        <a:p>
                          <a:pPr marL="342900" lvl="0" indent="-342900">
                            <a:spcAft>
                              <a:spcPts val="0"/>
                            </a:spcAft>
                            <a:buFont typeface="+mj-lt"/>
                            <a:buAutoNum type="arabicPeriod"/>
                          </a:pPr>
                          <a:r>
                            <a:rPr lang="en-US" sz="700" dirty="0">
                              <a:effectLst/>
                            </a:rPr>
                            <a:t>     append (convert(base))</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清空</a:t>
                          </a:r>
                          <a:r>
                            <a:rPr lang="en-US" sz="700" dirty="0" err="1">
                              <a:effectLst/>
                            </a:rPr>
                            <a:t>fieldBuffer</a:t>
                          </a:r>
                          <a:endParaRPr lang="zh-CN" sz="700" dirty="0">
                            <a:effectLst/>
                          </a:endParaRPr>
                        </a:p>
                        <a:p>
                          <a:pPr marL="342900" lvl="0" indent="-342900">
                            <a:spcAft>
                              <a:spcPts val="0"/>
                            </a:spcAft>
                            <a:buFont typeface="+mj-lt"/>
                            <a:buAutoNum type="arabicPeriod"/>
                          </a:pPr>
                          <a:r>
                            <a:rPr lang="en-US" sz="700" dirty="0">
                              <a:effectLst/>
                            </a:rPr>
                            <a:t>     clear(</a:t>
                          </a:r>
                          <a:r>
                            <a:rPr lang="en-US" sz="700" dirty="0" err="1">
                              <a:effectLst/>
                            </a:rPr>
                            <a:t>fieldBuffer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endif</a:t>
                          </a:r>
                          <a:r>
                            <a:rPr lang="en-US" sz="700" dirty="0">
                              <a:effectLst/>
                            </a:rPr>
                            <a:t> </a:t>
                          </a:r>
                          <a:endParaRPr lang="zh-CN" sz="700" dirty="0">
                            <a:effectLst/>
                          </a:endParaRPr>
                        </a:p>
                        <a:p>
                          <a:pPr marL="342900" lvl="0" indent="-342900">
                            <a:spcAft>
                              <a:spcPts val="0"/>
                            </a:spcAft>
                            <a:buFont typeface="+mj-lt"/>
                            <a:buAutoNum type="arabicPeriod"/>
                          </a:pPr>
                          <a:r>
                            <a:rPr lang="en-US" sz="700" dirty="0">
                              <a:effectLst/>
                            </a:rPr>
                            <a:t>    else:</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截取两个逗号之间的元素</a:t>
                          </a:r>
                        </a:p>
                        <a:p>
                          <a:pPr marL="342900" lvl="0" indent="-342900">
                            <a:spcAft>
                              <a:spcPts val="0"/>
                            </a:spcAft>
                            <a:buFont typeface="+mj-lt"/>
                            <a:buAutoNum type="arabicPeriod"/>
                          </a:pPr>
                          <a:r>
                            <a:rPr lang="en-US" sz="700" dirty="0">
                              <a:effectLst/>
                            </a:rPr>
                            <a:t>      </a:t>
                          </a:r>
                          <a:r>
                            <a:rPr lang="en-US" sz="700" dirty="0" err="1">
                              <a:effectLst/>
                            </a:rPr>
                            <a:t>fieldBytes</a:t>
                          </a:r>
                          <a:r>
                            <a:rPr lang="en-US" sz="700" dirty="0">
                              <a:effectLst/>
                            </a:rPr>
                            <a:t>=</a:t>
                          </a:r>
                          <a:r>
                            <a:rPr lang="en-US" sz="700" dirty="0" err="1">
                              <a:effectLst/>
                            </a:rPr>
                            <a:t>readBuffer</a:t>
                          </a:r>
                          <a:r>
                            <a:rPr lang="en-US" sz="700" dirty="0">
                              <a:effectLst/>
                            </a:rPr>
                            <a:t>[</a:t>
                          </a:r>
                          <a:r>
                            <a:rPr lang="en-US" sz="700" dirty="0" err="1">
                              <a:effectLst/>
                            </a:rPr>
                            <a:t>lastReadPos:i</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end else</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fieldIndex</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lastReadPos</a:t>
                          </a:r>
                          <a:r>
                            <a:rPr lang="en-US" sz="700" dirty="0">
                              <a:effectLst/>
                            </a:rPr>
                            <a:t>=</a:t>
                          </a:r>
                          <a:r>
                            <a:rPr lang="en-US" sz="700" dirty="0" err="1">
                              <a:effectLst/>
                            </a:rPr>
                            <a:t>i</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新形成的字段对应的字节数组添加到</a:t>
                          </a:r>
                          <a:r>
                            <a:rPr lang="en-US" sz="700" dirty="0" err="1">
                              <a:effectLst/>
                            </a:rPr>
                            <a:t>messageByteArray</a:t>
                          </a:r>
                          <a:r>
                            <a:rPr lang="zh-CN" sz="700" dirty="0">
                              <a:effectLst/>
                            </a:rPr>
                            <a:t>中</a:t>
                          </a:r>
                        </a:p>
                        <a:p>
                          <a:pPr marL="342900" lvl="0" indent="-342900">
                            <a:spcAft>
                              <a:spcPts val="0"/>
                            </a:spcAft>
                            <a:buFont typeface="+mj-lt"/>
                            <a:buAutoNum type="arabicPeriod"/>
                          </a:pPr>
                          <a:r>
                            <a:rPr lang="en-US" sz="700" dirty="0">
                              <a:effectLst/>
                            </a:rPr>
                            <a:t>      append(</a:t>
                          </a:r>
                          <a:r>
                            <a:rPr lang="en-US" sz="700" dirty="0" err="1">
                              <a:effectLst/>
                            </a:rPr>
                            <a:t>messageByteArray</a:t>
                          </a:r>
                          <a:r>
                            <a:rPr lang="en-US" sz="700" dirty="0">
                              <a:effectLst/>
                            </a:rPr>
                            <a:t>, </a:t>
                          </a:r>
                          <a:r>
                            <a:rPr lang="en-US" sz="700" dirty="0" err="1">
                              <a:effectLst/>
                            </a:rPr>
                            <a:t>fieldBytes</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if item== </a:t>
                          </a:r>
                          <a:r>
                            <a:rPr lang="en-US" sz="700" dirty="0" err="1">
                              <a:effectLst/>
                            </a:rPr>
                            <a:t>colDelimeter</a:t>
                          </a:r>
                          <a:r>
                            <a:rPr lang="zh-CN" sz="700" dirty="0">
                              <a:effectLst/>
                            </a:rPr>
                            <a:t>：</a:t>
                          </a:r>
                        </a:p>
                        <a:p>
                          <a:pPr marL="342900" lvl="0" indent="-342900">
                            <a:spcAft>
                              <a:spcPts val="0"/>
                            </a:spcAft>
                            <a:buFont typeface="+mj-lt"/>
                            <a:buAutoNum type="arabicPeriod"/>
                          </a:pPr>
                          <a:r>
                            <a:rPr lang="en-US" sz="700" dirty="0">
                              <a:effectLst/>
                            </a:rPr>
                            <a:t>          //</a:t>
                          </a:r>
                          <a:r>
                            <a:rPr lang="zh-CN" sz="700" dirty="0">
                              <a:effectLst/>
                            </a:rPr>
                            <a:t>形成一条消息，发往下游</a:t>
                          </a:r>
                        </a:p>
                        <a:p>
                          <a:pPr marL="342900" lvl="0" indent="-342900">
                            <a:spcAft>
                              <a:spcPts val="0"/>
                            </a:spcAft>
                            <a:buFont typeface="+mj-lt"/>
                            <a:buAutoNum type="arabicPeriod"/>
                          </a:pPr>
                          <a:r>
                            <a:rPr lang="en-US" sz="700" dirty="0">
                              <a:effectLst/>
                            </a:rPr>
                            <a:t>          send(</a:t>
                          </a:r>
                          <a:r>
                            <a:rPr lang="en-US" sz="700" dirty="0" err="1">
                              <a:effectLst/>
                            </a:rPr>
                            <a:t>messageByteArray</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endif</a:t>
                          </a:r>
                          <a:endParaRPr lang="zh-CN" sz="700" dirty="0">
                            <a:effectLst/>
                          </a:endParaRPr>
                        </a:p>
                        <a:p>
                          <a:pPr marL="342900" lvl="0" indent="-342900">
                            <a:spcAft>
                              <a:spcPts val="0"/>
                            </a:spcAft>
                            <a:buFont typeface="+mj-lt"/>
                            <a:buAutoNum type="arabicPeriod"/>
                          </a:pPr>
                          <a:r>
                            <a:rPr lang="en-US" sz="700" dirty="0">
                              <a:effectLst/>
                            </a:rPr>
                            <a:t>end repeat</a:t>
                          </a:r>
                          <a:endParaRPr lang="zh-CN" sz="700" dirty="0">
                            <a:effectLst/>
                          </a:endParaRPr>
                        </a:p>
                        <a:p>
                          <a:pPr marL="342900" lvl="0" indent="-342900">
                            <a:spcAft>
                              <a:spcPts val="0"/>
                            </a:spcAft>
                            <a:buFont typeface="+mj-lt"/>
                            <a:buAutoNum type="arabicPeriod"/>
                          </a:pPr>
                          <a:r>
                            <a:rPr lang="en-US" sz="700" dirty="0" err="1">
                              <a:effectLst/>
                            </a:rPr>
                            <a:t>appendToFieldBuffer</a:t>
                          </a:r>
                          <a:r>
                            <a:rPr lang="en-US" sz="700" dirty="0">
                              <a:effectLst/>
                            </a:rPr>
                            <a:t> (readBuffer,0,readBufferSize)</a:t>
                          </a:r>
                          <a:endParaRPr lang="zh-CN" sz="700" dirty="0">
                            <a:effectLst/>
                            <a:latin typeface="Times New Roman" charset="0"/>
                            <a:ea typeface="宋体" charset="-122"/>
                          </a:endParaRPr>
                        </a:p>
                      </a:txBody>
                      <a:tcPr marL="39799" marR="39799" marT="0" marB="0"/>
                    </a:tc>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958394781"/>
                  </p:ext>
                </p:extLst>
              </p:nvPr>
            </p:nvGraphicFramePr>
            <p:xfrm>
              <a:off x="6389605" y="2023700"/>
              <a:ext cx="4444906" cy="4421182"/>
            </p:xfrm>
            <a:graphic>
              <a:graphicData uri="http://schemas.openxmlformats.org/drawingml/2006/table">
                <a:tbl>
                  <a:tblPr firstRow="1" firstCol="1" bandRow="1">
                    <a:tableStyleId>{5940675A-B579-460E-94D1-54222C63F5DA}</a:tableStyleId>
                  </a:tblPr>
                  <a:tblGrid>
                    <a:gridCol w="4444906"/>
                  </a:tblGrid>
                  <a:tr h="687382">
                    <a:tc>
                      <a:txBody>
                        <a:bodyPr/>
                        <a:lstStyle/>
                        <a:p>
                          <a:endParaRPr lang="zh-CN"/>
                        </a:p>
                      </a:txBody>
                      <a:tcPr marL="39799" marR="39799" marT="0" marB="0">
                        <a:blipFill rotWithShape="0">
                          <a:blip r:embed="rId3"/>
                          <a:stretch>
                            <a:fillRect l="-137" t="-3540" r="-274" b="-551327"/>
                          </a:stretch>
                        </a:blipFill>
                      </a:tcPr>
                    </a:tc>
                  </a:tr>
                  <a:tr h="3733800">
                    <a:tc>
                      <a:txBody>
                        <a:bodyPr/>
                        <a:lstStyle/>
                        <a:p>
                          <a:pPr marL="342900" lvl="0" indent="-342900">
                            <a:spcAft>
                              <a:spcPts val="0"/>
                            </a:spcAft>
                            <a:buFont typeface="+mj-lt"/>
                            <a:buAutoNum type="arabicPeriod"/>
                          </a:pPr>
                          <a:r>
                            <a:rPr lang="en-US" sz="700" dirty="0" err="1">
                              <a:effectLst/>
                            </a:rPr>
                            <a:t>lineBuffer</a:t>
                          </a:r>
                          <a:r>
                            <a:rPr lang="en-US" sz="700" dirty="0">
                              <a:effectLst/>
                            </a:rPr>
                            <a:t>[0: </a:t>
                          </a:r>
                          <a:r>
                            <a:rPr lang="en-US" sz="700" dirty="0" err="1">
                              <a:effectLst/>
                            </a:rPr>
                            <a:t>fieldBufferSize</a:t>
                          </a:r>
                          <a:r>
                            <a:rPr lang="en-US" sz="700" dirty="0">
                              <a:effectLst/>
                            </a:rPr>
                            <a:t>]</a:t>
                          </a:r>
                          <a:r>
                            <a:rPr lang="en-US" sz="700" dirty="0">
                              <a:effectLst/>
                              <a:sym typeface="Wingdings" charset="2"/>
                            </a:rPr>
                            <a:t></a:t>
                          </a:r>
                          <a:r>
                            <a:rPr lang="en-US" sz="700" dirty="0">
                              <a:effectLst/>
                            </a:rPr>
                            <a:t> allocate byte[</a:t>
                          </a:r>
                          <a:r>
                            <a:rPr lang="en-US" sz="700" dirty="0" err="1">
                              <a:effectLst/>
                            </a:rPr>
                            <a:t>fieldBufferSize</a:t>
                          </a:r>
                          <a:r>
                            <a:rPr lang="en-US" sz="700" dirty="0">
                              <a:effectLst/>
                            </a:rPr>
                            <a:t>]</a:t>
                          </a:r>
                          <a:endParaRPr lang="zh-CN" sz="700" dirty="0">
                            <a:effectLst/>
                          </a:endParaRPr>
                        </a:p>
                        <a:p>
                          <a:pPr marL="342900" lvl="0" indent="-342900">
                            <a:spcAft>
                              <a:spcPts val="0"/>
                            </a:spcAft>
                            <a:buFont typeface="+mj-lt"/>
                            <a:buAutoNum type="arabicPeriod"/>
                          </a:pPr>
                          <a:r>
                            <a:rPr lang="en-US" sz="700" dirty="0" err="1">
                              <a:effectLst/>
                            </a:rPr>
                            <a:t>readBuffer</a:t>
                          </a:r>
                          <a:r>
                            <a:rPr lang="en-US" sz="700" dirty="0">
                              <a:effectLst/>
                            </a:rPr>
                            <a:t>[0: </a:t>
                          </a:r>
                          <a:r>
                            <a:rPr lang="en-US" sz="700" dirty="0" err="1">
                              <a:effectLst/>
                            </a:rPr>
                            <a:t>readBufferSize</a:t>
                          </a:r>
                          <a:r>
                            <a:rPr lang="en-US" sz="700" dirty="0">
                              <a:effectLst/>
                            </a:rPr>
                            <a:t>] </a:t>
                          </a:r>
                          <a:r>
                            <a:rPr lang="en-US" sz="700" dirty="0">
                              <a:effectLst/>
                              <a:sym typeface="Wingdings" charset="2"/>
                            </a:rPr>
                            <a:t></a:t>
                          </a:r>
                          <a:r>
                            <a:rPr lang="en-US" sz="700" dirty="0">
                              <a:effectLst/>
                            </a:rPr>
                            <a:t> allocate byte[</a:t>
                          </a:r>
                          <a:r>
                            <a:rPr lang="en-US" sz="700" dirty="0" err="1">
                              <a:effectLst/>
                            </a:rPr>
                            <a:t>readBufferSize</a:t>
                          </a:r>
                          <a:r>
                            <a:rPr lang="en-US" sz="700" dirty="0">
                              <a:effectLst/>
                            </a:rPr>
                            <a:t>]</a:t>
                          </a:r>
                          <a:endParaRPr lang="zh-CN" sz="700" dirty="0">
                            <a:effectLst/>
                          </a:endParaRPr>
                        </a:p>
                        <a:p>
                          <a:pPr marL="241300" indent="266700">
                            <a:spcAft>
                              <a:spcPts val="0"/>
                            </a:spcAft>
                          </a:pPr>
                          <a:r>
                            <a:rPr lang="en-US" sz="700" dirty="0">
                              <a:effectLst/>
                            </a:rPr>
                            <a:t>//</a:t>
                          </a:r>
                          <a:r>
                            <a:rPr lang="zh-CN" sz="700" dirty="0">
                              <a:effectLst/>
                            </a:rPr>
                            <a:t>分配连续的数组，一个字节数组对应的是一条消息</a:t>
                          </a:r>
                        </a:p>
                        <a:p>
                          <a:pPr marL="342900" lvl="0" indent="-342900">
                            <a:spcAft>
                              <a:spcPts val="0"/>
                            </a:spcAft>
                            <a:buFont typeface="+mj-lt"/>
                            <a:buAutoNum type="arabicPeriod"/>
                          </a:pPr>
                          <a:r>
                            <a:rPr lang="en-US" sz="700" dirty="0" err="1">
                              <a:effectLst/>
                            </a:rPr>
                            <a:t>messageByteArray</a:t>
                          </a:r>
                          <a:r>
                            <a:rPr lang="en-US" sz="700" dirty="0">
                              <a:effectLst/>
                              <a:sym typeface="Wingdings" charset="2"/>
                            </a:rPr>
                            <a:t></a:t>
                          </a:r>
                          <a:r>
                            <a:rPr lang="en-US" sz="700" dirty="0">
                              <a:effectLst/>
                            </a:rPr>
                            <a:t> allocate byte[RECORD_LENGTH]</a:t>
                          </a:r>
                          <a:endParaRPr lang="zh-CN" sz="700" dirty="0">
                            <a:effectLst/>
                          </a:endParaRPr>
                        </a:p>
                        <a:p>
                          <a:pPr marL="342900" lvl="0" indent="-342900">
                            <a:spcAft>
                              <a:spcPts val="0"/>
                            </a:spcAft>
                            <a:buFont typeface="+mj-lt"/>
                            <a:buAutoNum type="arabicPeriod"/>
                          </a:pPr>
                          <a:r>
                            <a:rPr lang="en-US" sz="700" dirty="0" err="1">
                              <a:effectLst/>
                            </a:rPr>
                            <a:t>readBuffer</a:t>
                          </a:r>
                          <a:r>
                            <a:rPr lang="en-US" sz="700" dirty="0" err="1">
                              <a:effectLst/>
                              <a:sym typeface="Wingdings" charset="2"/>
                            </a:rPr>
                            <a:t></a:t>
                          </a:r>
                          <a:r>
                            <a:rPr lang="en-US" sz="700" dirty="0" err="1">
                              <a:effectLst/>
                            </a:rPr>
                            <a:t>read</a:t>
                          </a:r>
                          <a:r>
                            <a:rPr lang="en-US" sz="700" dirty="0">
                              <a:effectLst/>
                            </a:rPr>
                            <a:t> next bytes of file from last position</a:t>
                          </a:r>
                          <a:endParaRPr lang="zh-CN" sz="700" dirty="0">
                            <a:effectLst/>
                          </a:endParaRPr>
                        </a:p>
                        <a:p>
                          <a:pPr marL="342900" lvl="0" indent="-342900">
                            <a:spcAft>
                              <a:spcPts val="0"/>
                            </a:spcAft>
                            <a:buFont typeface="+mj-lt"/>
                            <a:buAutoNum type="arabicPeriod"/>
                          </a:pPr>
                          <a:r>
                            <a:rPr lang="en-US" sz="700" dirty="0">
                              <a:effectLst/>
                            </a:rPr>
                            <a:t>//</a:t>
                          </a:r>
                          <a:r>
                            <a:rPr lang="en-US" sz="700" dirty="0" err="1">
                              <a:effectLst/>
                            </a:rPr>
                            <a:t>lastReadPos</a:t>
                          </a:r>
                          <a:r>
                            <a:rPr lang="zh-CN" sz="700" dirty="0">
                              <a:effectLst/>
                            </a:rPr>
                            <a:t>记录上次读取逗号的位置</a:t>
                          </a:r>
                        </a:p>
                        <a:p>
                          <a:pPr marL="342900" lvl="0" indent="-342900">
                            <a:spcAft>
                              <a:spcPts val="0"/>
                            </a:spcAft>
                            <a:buFont typeface="+mj-lt"/>
                            <a:buAutoNum type="arabicPeriod"/>
                          </a:pPr>
                          <a:r>
                            <a:rPr lang="en-US" sz="700" dirty="0">
                              <a:effectLst/>
                            </a:rPr>
                            <a:t>//</a:t>
                          </a:r>
                          <a:r>
                            <a:rPr lang="en-US" sz="700" dirty="0" err="1">
                              <a:effectLst/>
                            </a:rPr>
                            <a:t>filedIndex</a:t>
                          </a:r>
                          <a:r>
                            <a:rPr lang="zh-CN" sz="700" dirty="0">
                              <a:effectLst/>
                            </a:rPr>
                            <a:t>记录处理的字段序号</a:t>
                          </a:r>
                        </a:p>
                        <a:p>
                          <a:pPr marL="342900" lvl="0" indent="-342900">
                            <a:spcAft>
                              <a:spcPts val="0"/>
                            </a:spcAft>
                            <a:buFont typeface="+mj-lt"/>
                            <a:buAutoNum type="arabicPeriod"/>
                          </a:pPr>
                          <a:r>
                            <a:rPr lang="en-US" sz="700" dirty="0" err="1">
                              <a:effectLst/>
                            </a:rPr>
                            <a:t>lastReadPos</a:t>
                          </a:r>
                          <a:r>
                            <a:rPr lang="en-US" sz="700" dirty="0">
                              <a:effectLst/>
                            </a:rPr>
                            <a:t>=-1,fieldIndex=0</a:t>
                          </a:r>
                          <a:endParaRPr lang="zh-CN" sz="700" dirty="0">
                            <a:effectLst/>
                          </a:endParaRPr>
                        </a:p>
                        <a:p>
                          <a:pPr marL="342900" lvl="0" indent="-342900">
                            <a:spcAft>
                              <a:spcPts val="0"/>
                            </a:spcAft>
                            <a:buFont typeface="+mj-lt"/>
                            <a:buAutoNum type="arabicPeriod"/>
                          </a:pPr>
                          <a:r>
                            <a:rPr lang="en-US" sz="700" dirty="0">
                              <a:effectLst/>
                            </a:rPr>
                            <a:t>for item in </a:t>
                          </a:r>
                          <a:r>
                            <a:rPr lang="en-US" sz="700" dirty="0" err="1">
                              <a:effectLst/>
                            </a:rPr>
                            <a:t>readBuffer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repeat:</a:t>
                          </a:r>
                          <a:endParaRPr lang="zh-CN" sz="700" dirty="0">
                            <a:effectLst/>
                          </a:endParaRPr>
                        </a:p>
                        <a:p>
                          <a:pPr marL="342900" lvl="0" indent="-342900">
                            <a:spcAft>
                              <a:spcPts val="0"/>
                            </a:spcAft>
                            <a:buFont typeface="+mj-lt"/>
                            <a:buAutoNum type="arabicPeriod"/>
                          </a:pPr>
                          <a:r>
                            <a:rPr lang="en-US" sz="700" dirty="0">
                              <a:effectLst/>
                            </a:rPr>
                            <a:t>//</a:t>
                          </a:r>
                          <a:r>
                            <a:rPr lang="zh-CN" sz="700" dirty="0">
                              <a:effectLst/>
                            </a:rPr>
                            <a:t>如果</a:t>
                          </a:r>
                          <a:r>
                            <a:rPr lang="en-US" sz="700" dirty="0" err="1">
                              <a:effectLst/>
                            </a:rPr>
                            <a:t>readBuffer</a:t>
                          </a:r>
                          <a:r>
                            <a:rPr lang="zh-CN" sz="700" dirty="0">
                              <a:effectLst/>
                            </a:rPr>
                            <a:t>里出现了行、列分隔符</a:t>
                          </a:r>
                        </a:p>
                        <a:p>
                          <a:pPr marL="342900" lvl="0" indent="-342900">
                            <a:spcAft>
                              <a:spcPts val="0"/>
                            </a:spcAft>
                            <a:buFont typeface="+mj-lt"/>
                            <a:buAutoNum type="arabicPeriod"/>
                          </a:pPr>
                          <a:r>
                            <a:rPr lang="en-US" sz="700" dirty="0">
                              <a:effectLst/>
                            </a:rPr>
                            <a:t>if item== </a:t>
                          </a:r>
                          <a:r>
                            <a:rPr lang="en-US" sz="700" dirty="0" err="1">
                              <a:effectLst/>
                            </a:rPr>
                            <a:t>colDelimeter</a:t>
                          </a:r>
                          <a:r>
                            <a:rPr lang="en-US" sz="700" dirty="0">
                              <a:effectLst/>
                            </a:rPr>
                            <a:t> or item== </a:t>
                          </a:r>
                          <a:r>
                            <a:rPr lang="en-US" sz="700" dirty="0" err="1">
                              <a:effectLst/>
                            </a:rPr>
                            <a:t>colDelimeter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a:t>
                          </a:r>
                          <a:r>
                            <a:rPr lang="zh-CN" sz="700" dirty="0">
                              <a:effectLst/>
                            </a:rPr>
                            <a:t>当前字段需要用到</a:t>
                          </a:r>
                          <a:r>
                            <a:rPr lang="en-US" sz="700" dirty="0" err="1">
                              <a:effectLst/>
                            </a:rPr>
                            <a:t>readBuffer</a:t>
                          </a:r>
                          <a:r>
                            <a:rPr lang="zh-CN" sz="700" dirty="0">
                              <a:effectLst/>
                            </a:rPr>
                            <a:t>数据以及</a:t>
                          </a:r>
                          <a:r>
                            <a:rPr lang="en-US" sz="700" dirty="0" err="1">
                              <a:effectLst/>
                            </a:rPr>
                            <a:t>fieldBuffer</a:t>
                          </a:r>
                          <a:r>
                            <a:rPr lang="zh-CN" sz="700" dirty="0">
                              <a:effectLst/>
                            </a:rPr>
                            <a:t>数据</a:t>
                          </a:r>
                        </a:p>
                        <a:p>
                          <a:pPr marL="342900" lvl="0" indent="-342900">
                            <a:spcAft>
                              <a:spcPts val="0"/>
                            </a:spcAft>
                            <a:buFont typeface="+mj-lt"/>
                            <a:buAutoNum type="arabicPeriod"/>
                          </a:pPr>
                          <a:r>
                            <a:rPr lang="en-US" sz="700" dirty="0">
                              <a:effectLst/>
                            </a:rPr>
                            <a:t>    if </a:t>
                          </a:r>
                          <a:r>
                            <a:rPr lang="en-US" sz="700" dirty="0" err="1">
                              <a:effectLst/>
                            </a:rPr>
                            <a:t>lastReadPos</a:t>
                          </a:r>
                          <a:r>
                            <a:rPr lang="en-US" sz="700" dirty="0">
                              <a:effectLst/>
                            </a:rPr>
                            <a:t>==-1: </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拷贝</a:t>
                          </a:r>
                          <a:r>
                            <a:rPr lang="en-US" sz="700" dirty="0" err="1">
                              <a:effectLst/>
                            </a:rPr>
                            <a:t>fieldBuffer</a:t>
                          </a:r>
                          <a:r>
                            <a:rPr lang="en-US" sz="700" dirty="0">
                              <a:effectLst/>
                            </a:rPr>
                            <a:t>[0:fieldBufferSize]</a:t>
                          </a:r>
                          <a:r>
                            <a:rPr lang="zh-CN" sz="700" dirty="0">
                              <a:effectLst/>
                            </a:rPr>
                            <a:t>与</a:t>
                          </a:r>
                          <a:r>
                            <a:rPr lang="en-US" sz="700" dirty="0" err="1">
                              <a:effectLst/>
                            </a:rPr>
                            <a:t>readBuffer</a:t>
                          </a:r>
                          <a:r>
                            <a:rPr lang="en-US" sz="700" dirty="0">
                              <a:effectLst/>
                            </a:rPr>
                            <a:t>[0:i-1]</a:t>
                          </a:r>
                          <a:endParaRPr lang="zh-CN" sz="700" dirty="0">
                            <a:effectLst/>
                          </a:endParaRPr>
                        </a:p>
                        <a:p>
                          <a:pPr marL="342900" lvl="0" indent="-342900">
                            <a:spcAft>
                              <a:spcPts val="0"/>
                            </a:spcAft>
                            <a:buFont typeface="+mj-lt"/>
                            <a:buAutoNum type="arabicPeriod"/>
                          </a:pPr>
                          <a:r>
                            <a:rPr lang="en-US" sz="700" dirty="0">
                              <a:effectLst/>
                            </a:rPr>
                            <a:t>     base=</a:t>
                          </a:r>
                          <a:r>
                            <a:rPr lang="en-US" sz="700" dirty="0" err="1">
                              <a:effectLst/>
                            </a:rPr>
                            <a:t>copyByteArray</a:t>
                          </a:r>
                          <a:r>
                            <a:rPr lang="en-US" sz="700" dirty="0">
                              <a:effectLst/>
                            </a:rPr>
                            <a:t>(fieldBuffer,0, </a:t>
                          </a:r>
                          <a:r>
                            <a:rPr lang="en-US" sz="700" dirty="0" err="1">
                              <a:effectLst/>
                            </a:rPr>
                            <a:t>fieldBufferSize</a:t>
                          </a:r>
                          <a:r>
                            <a:rPr lang="en-US" sz="700" dirty="0">
                              <a:effectLst/>
                            </a:rPr>
                            <a:t>, readBuffer,0,i-1)</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新形成的字段对应的字节数组添加到</a:t>
                          </a:r>
                          <a:r>
                            <a:rPr lang="en-US" sz="700" dirty="0" err="1">
                              <a:effectLst/>
                            </a:rPr>
                            <a:t>messageByteArray</a:t>
                          </a:r>
                          <a:r>
                            <a:rPr lang="zh-CN" sz="700" dirty="0">
                              <a:effectLst/>
                            </a:rPr>
                            <a:t>中</a:t>
                          </a:r>
                        </a:p>
                        <a:p>
                          <a:pPr marL="342900" lvl="0" indent="-342900">
                            <a:spcAft>
                              <a:spcPts val="0"/>
                            </a:spcAft>
                            <a:buFont typeface="+mj-lt"/>
                            <a:buAutoNum type="arabicPeriod"/>
                          </a:pPr>
                          <a:r>
                            <a:rPr lang="en-US" sz="700" dirty="0">
                              <a:effectLst/>
                            </a:rPr>
                            <a:t>     append (convert(base))</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清空</a:t>
                          </a:r>
                          <a:r>
                            <a:rPr lang="en-US" sz="700" dirty="0" err="1">
                              <a:effectLst/>
                            </a:rPr>
                            <a:t>fieldBuffer</a:t>
                          </a:r>
                          <a:endParaRPr lang="zh-CN" sz="700" dirty="0">
                            <a:effectLst/>
                          </a:endParaRPr>
                        </a:p>
                        <a:p>
                          <a:pPr marL="342900" lvl="0" indent="-342900">
                            <a:spcAft>
                              <a:spcPts val="0"/>
                            </a:spcAft>
                            <a:buFont typeface="+mj-lt"/>
                            <a:buAutoNum type="arabicPeriod"/>
                          </a:pPr>
                          <a:r>
                            <a:rPr lang="en-US" sz="700" dirty="0">
                              <a:effectLst/>
                            </a:rPr>
                            <a:t>     clear(</a:t>
                          </a:r>
                          <a:r>
                            <a:rPr lang="en-US" sz="700" dirty="0" err="1">
                              <a:effectLst/>
                            </a:rPr>
                            <a:t>fieldBuffer</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endif</a:t>
                          </a:r>
                          <a:r>
                            <a:rPr lang="en-US" sz="700" dirty="0">
                              <a:effectLst/>
                            </a:rPr>
                            <a:t> </a:t>
                          </a:r>
                          <a:endParaRPr lang="zh-CN" sz="700" dirty="0">
                            <a:effectLst/>
                          </a:endParaRPr>
                        </a:p>
                        <a:p>
                          <a:pPr marL="342900" lvl="0" indent="-342900">
                            <a:spcAft>
                              <a:spcPts val="0"/>
                            </a:spcAft>
                            <a:buFont typeface="+mj-lt"/>
                            <a:buAutoNum type="arabicPeriod"/>
                          </a:pPr>
                          <a:r>
                            <a:rPr lang="en-US" sz="700" dirty="0">
                              <a:effectLst/>
                            </a:rPr>
                            <a:t>    else:</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截取两个逗号之间的元素</a:t>
                          </a:r>
                        </a:p>
                        <a:p>
                          <a:pPr marL="342900" lvl="0" indent="-342900">
                            <a:spcAft>
                              <a:spcPts val="0"/>
                            </a:spcAft>
                            <a:buFont typeface="+mj-lt"/>
                            <a:buAutoNum type="arabicPeriod"/>
                          </a:pPr>
                          <a:r>
                            <a:rPr lang="en-US" sz="700" dirty="0">
                              <a:effectLst/>
                            </a:rPr>
                            <a:t>      </a:t>
                          </a:r>
                          <a:r>
                            <a:rPr lang="en-US" sz="700" dirty="0" err="1">
                              <a:effectLst/>
                            </a:rPr>
                            <a:t>fieldBytes</a:t>
                          </a:r>
                          <a:r>
                            <a:rPr lang="en-US" sz="700" dirty="0">
                              <a:effectLst/>
                            </a:rPr>
                            <a:t>=</a:t>
                          </a:r>
                          <a:r>
                            <a:rPr lang="en-US" sz="700" dirty="0" err="1">
                              <a:effectLst/>
                            </a:rPr>
                            <a:t>readBuffer</a:t>
                          </a:r>
                          <a:r>
                            <a:rPr lang="en-US" sz="700" dirty="0">
                              <a:effectLst/>
                            </a:rPr>
                            <a:t>[</a:t>
                          </a:r>
                          <a:r>
                            <a:rPr lang="en-US" sz="700" dirty="0" err="1">
                              <a:effectLst/>
                            </a:rPr>
                            <a:t>lastReadPos:i</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end else</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fieldIndex</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lastReadPos</a:t>
                          </a:r>
                          <a:r>
                            <a:rPr lang="en-US" sz="700" dirty="0">
                              <a:effectLst/>
                            </a:rPr>
                            <a:t>=</a:t>
                          </a:r>
                          <a:r>
                            <a:rPr lang="en-US" sz="700" dirty="0" err="1">
                              <a:effectLst/>
                            </a:rPr>
                            <a:t>i</a:t>
                          </a:r>
                          <a:endParaRPr lang="zh-CN" sz="700" dirty="0">
                            <a:effectLst/>
                          </a:endParaRPr>
                        </a:p>
                        <a:p>
                          <a:pPr marL="342900" lvl="0" indent="-342900">
                            <a:spcAft>
                              <a:spcPts val="0"/>
                            </a:spcAft>
                            <a:buFont typeface="+mj-lt"/>
                            <a:buAutoNum type="arabicPeriod"/>
                          </a:pPr>
                          <a:r>
                            <a:rPr lang="en-US" sz="700" dirty="0">
                              <a:effectLst/>
                            </a:rPr>
                            <a:t>      //</a:t>
                          </a:r>
                          <a:r>
                            <a:rPr lang="zh-CN" sz="700" dirty="0">
                              <a:effectLst/>
                            </a:rPr>
                            <a:t>新形成的字段对应的字节数组添加到</a:t>
                          </a:r>
                          <a:r>
                            <a:rPr lang="en-US" sz="700" dirty="0" err="1">
                              <a:effectLst/>
                            </a:rPr>
                            <a:t>messageByteArray</a:t>
                          </a:r>
                          <a:r>
                            <a:rPr lang="zh-CN" sz="700" dirty="0">
                              <a:effectLst/>
                            </a:rPr>
                            <a:t>中</a:t>
                          </a:r>
                        </a:p>
                        <a:p>
                          <a:pPr marL="342900" lvl="0" indent="-342900">
                            <a:spcAft>
                              <a:spcPts val="0"/>
                            </a:spcAft>
                            <a:buFont typeface="+mj-lt"/>
                            <a:buAutoNum type="arabicPeriod"/>
                          </a:pPr>
                          <a:r>
                            <a:rPr lang="en-US" sz="700" dirty="0">
                              <a:effectLst/>
                            </a:rPr>
                            <a:t>      append(</a:t>
                          </a:r>
                          <a:r>
                            <a:rPr lang="en-US" sz="700" dirty="0" err="1">
                              <a:effectLst/>
                            </a:rPr>
                            <a:t>messageByteArray</a:t>
                          </a:r>
                          <a:r>
                            <a:rPr lang="en-US" sz="700" dirty="0">
                              <a:effectLst/>
                            </a:rPr>
                            <a:t>, </a:t>
                          </a:r>
                          <a:r>
                            <a:rPr lang="en-US" sz="700" dirty="0" err="1">
                              <a:effectLst/>
                            </a:rPr>
                            <a:t>fieldBytes</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if item== </a:t>
                          </a:r>
                          <a:r>
                            <a:rPr lang="en-US" sz="700" dirty="0" err="1">
                              <a:effectLst/>
                            </a:rPr>
                            <a:t>colDelimeter</a:t>
                          </a:r>
                          <a:r>
                            <a:rPr lang="zh-CN" sz="700" dirty="0">
                              <a:effectLst/>
                            </a:rPr>
                            <a:t>：</a:t>
                          </a:r>
                        </a:p>
                        <a:p>
                          <a:pPr marL="342900" lvl="0" indent="-342900">
                            <a:spcAft>
                              <a:spcPts val="0"/>
                            </a:spcAft>
                            <a:buFont typeface="+mj-lt"/>
                            <a:buAutoNum type="arabicPeriod"/>
                          </a:pPr>
                          <a:r>
                            <a:rPr lang="en-US" sz="700" dirty="0">
                              <a:effectLst/>
                            </a:rPr>
                            <a:t>          //</a:t>
                          </a:r>
                          <a:r>
                            <a:rPr lang="zh-CN" sz="700" dirty="0">
                              <a:effectLst/>
                            </a:rPr>
                            <a:t>形成一条消息，发往下游</a:t>
                          </a:r>
                        </a:p>
                        <a:p>
                          <a:pPr marL="342900" lvl="0" indent="-342900">
                            <a:spcAft>
                              <a:spcPts val="0"/>
                            </a:spcAft>
                            <a:buFont typeface="+mj-lt"/>
                            <a:buAutoNum type="arabicPeriod"/>
                          </a:pPr>
                          <a:r>
                            <a:rPr lang="en-US" sz="700" dirty="0">
                              <a:effectLst/>
                            </a:rPr>
                            <a:t>          send(</a:t>
                          </a:r>
                          <a:r>
                            <a:rPr lang="en-US" sz="700" dirty="0" err="1">
                              <a:effectLst/>
                            </a:rPr>
                            <a:t>messageByteArray</a:t>
                          </a:r>
                          <a:r>
                            <a:rPr lang="en-US" sz="700" dirty="0">
                              <a:effectLst/>
                            </a:rPr>
                            <a:t>)</a:t>
                          </a:r>
                          <a:endParaRPr lang="zh-CN" sz="700" dirty="0">
                            <a:effectLst/>
                          </a:endParaRPr>
                        </a:p>
                        <a:p>
                          <a:pPr marL="342900" lvl="0" indent="-342900">
                            <a:spcAft>
                              <a:spcPts val="0"/>
                            </a:spcAft>
                            <a:buFont typeface="+mj-lt"/>
                            <a:buAutoNum type="arabicPeriod"/>
                          </a:pPr>
                          <a:r>
                            <a:rPr lang="en-US" sz="700" dirty="0">
                              <a:effectLst/>
                            </a:rPr>
                            <a:t>     </a:t>
                          </a:r>
                          <a:r>
                            <a:rPr lang="en-US" sz="700" dirty="0" err="1">
                              <a:effectLst/>
                            </a:rPr>
                            <a:t>endif</a:t>
                          </a:r>
                          <a:endParaRPr lang="zh-CN" sz="700" dirty="0">
                            <a:effectLst/>
                          </a:endParaRPr>
                        </a:p>
                        <a:p>
                          <a:pPr marL="342900" lvl="0" indent="-342900">
                            <a:spcAft>
                              <a:spcPts val="0"/>
                            </a:spcAft>
                            <a:buFont typeface="+mj-lt"/>
                            <a:buAutoNum type="arabicPeriod"/>
                          </a:pPr>
                          <a:r>
                            <a:rPr lang="en-US" sz="700" dirty="0">
                              <a:effectLst/>
                            </a:rPr>
                            <a:t>end repeat</a:t>
                          </a:r>
                          <a:endParaRPr lang="zh-CN" sz="700" dirty="0">
                            <a:effectLst/>
                          </a:endParaRPr>
                        </a:p>
                        <a:p>
                          <a:pPr marL="342900" lvl="0" indent="-342900">
                            <a:spcAft>
                              <a:spcPts val="0"/>
                            </a:spcAft>
                            <a:buFont typeface="+mj-lt"/>
                            <a:buAutoNum type="arabicPeriod"/>
                          </a:pPr>
                          <a:r>
                            <a:rPr lang="en-US" sz="700" dirty="0" err="1">
                              <a:effectLst/>
                            </a:rPr>
                            <a:t>appendToFieldBuffer</a:t>
                          </a:r>
                          <a:r>
                            <a:rPr lang="en-US" sz="700" dirty="0">
                              <a:effectLst/>
                            </a:rPr>
                            <a:t> (readBuffer,0,readBufferSize)</a:t>
                          </a:r>
                          <a:endParaRPr lang="zh-CN" sz="700" dirty="0">
                            <a:effectLst/>
                            <a:latin typeface="Times New Roman" charset="0"/>
                            <a:ea typeface="宋体" charset="-122"/>
                          </a:endParaRPr>
                        </a:p>
                      </a:txBody>
                      <a:tcPr marL="39799" marR="39799" marT="0" marB="0"/>
                    </a:tc>
                  </a:tr>
                </a:tbl>
              </a:graphicData>
            </a:graphic>
          </p:graphicFrame>
        </mc:Fallback>
      </mc:AlternateContent>
    </p:spTree>
    <p:extLst>
      <p:ext uri="{BB962C8B-B14F-4D97-AF65-F5344CB8AC3E}">
        <p14:creationId xmlns:p14="http://schemas.microsoft.com/office/powerpoint/2010/main" val="4290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实时文件入</a:t>
              </a:r>
              <a:r>
                <a:rPr lang="en-US" altLang="zh-CN" sz="2000" dirty="0" smtClean="0">
                  <a:solidFill>
                    <a:schemeClr val="tx1">
                      <a:lumMod val="75000"/>
                      <a:lumOff val="25000"/>
                    </a:schemeClr>
                  </a:solidFill>
                  <a:latin typeface="STKaiti" charset="-122"/>
                  <a:ea typeface="STKaiti" charset="-122"/>
                  <a:cs typeface="STKaiti" charset="-122"/>
                </a:rPr>
                <a:t>Kafka</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818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en-US" altLang="zh-CN" sz="2400" spc="300" dirty="0" smtClean="0">
                  <a:latin typeface="华文楷体" panose="02010600040101010101" pitchFamily="2" charset="-122"/>
                  <a:ea typeface="华文楷体" panose="02010600040101010101" pitchFamily="2" charset="-122"/>
                </a:rPr>
                <a:t>HA</a:t>
              </a:r>
              <a:r>
                <a:rPr lang="zh-CN" altLang="en-US" sz="2400" spc="300" dirty="0" smtClean="0">
                  <a:latin typeface="华文楷体" panose="02010600040101010101" pitchFamily="2" charset="-122"/>
                  <a:ea typeface="华文楷体" panose="02010600040101010101" pitchFamily="2" charset="-122"/>
                </a:rPr>
                <a:t>方案设计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7005989" y="1266859"/>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静态建模</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276895" y="2312790"/>
            <a:ext cx="6096000" cy="4031873"/>
          </a:xfrm>
          <a:prstGeom prst="rect">
            <a:avLst/>
          </a:prstGeom>
        </p:spPr>
        <p:txBody>
          <a:bodyPr>
            <a:spAutoFit/>
          </a:bodyPr>
          <a:lstStyle/>
          <a:p>
            <a:pPr>
              <a:spcAft>
                <a:spcPts val="0"/>
              </a:spcAft>
            </a:pP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消息的顺序性保障</a:t>
            </a:r>
          </a:p>
          <a:p>
            <a:pPr indent="304800">
              <a:spcAft>
                <a:spcPts val="0"/>
              </a:spcAft>
            </a:pPr>
            <a:r>
              <a:rPr lang="zh-CN" altLang="zh-CN" sz="1600" dirty="0">
                <a:latin typeface="STKaiti" charset="-122"/>
                <a:ea typeface="STKaiti" charset="-122"/>
                <a:cs typeface="STKaiti" charset="-122"/>
              </a:rPr>
              <a:t>将证券代码作为哈希的键值，使得相同证券代码的消息分配在同一个</a:t>
            </a:r>
            <a:r>
              <a:rPr lang="en-US" altLang="zh-CN" sz="1600" dirty="0">
                <a:latin typeface="STKaiti" charset="-122"/>
                <a:ea typeface="STKaiti" charset="-122"/>
                <a:cs typeface="STKaiti" charset="-122"/>
              </a:rPr>
              <a:t>subtask</a:t>
            </a:r>
            <a:r>
              <a:rPr lang="zh-CN" altLang="zh-CN" sz="1600" dirty="0">
                <a:latin typeface="STKaiti" charset="-122"/>
                <a:ea typeface="STKaiti" charset="-122"/>
                <a:cs typeface="STKaiti" charset="-122"/>
              </a:rPr>
              <a:t>里面，同时一个</a:t>
            </a:r>
            <a:r>
              <a:rPr lang="en-US" altLang="zh-CN" sz="1600" dirty="0">
                <a:latin typeface="STKaiti" charset="-122"/>
                <a:ea typeface="STKaiti" charset="-122"/>
                <a:cs typeface="STKaiti" charset="-122"/>
              </a:rPr>
              <a:t>partition</a:t>
            </a:r>
            <a:r>
              <a:rPr lang="zh-CN" altLang="zh-CN" sz="1600" dirty="0">
                <a:latin typeface="STKaiti" charset="-122"/>
                <a:ea typeface="STKaiti" charset="-122"/>
                <a:cs typeface="STKaiti" charset="-122"/>
              </a:rPr>
              <a:t>只能被一个</a:t>
            </a:r>
            <a:r>
              <a:rPr lang="en-US" altLang="zh-CN" sz="1600" dirty="0">
                <a:latin typeface="STKaiti" charset="-122"/>
                <a:ea typeface="STKaiti" charset="-122"/>
                <a:cs typeface="STKaiti" charset="-122"/>
              </a:rPr>
              <a:t>subtask</a:t>
            </a:r>
            <a:r>
              <a:rPr lang="zh-CN" altLang="zh-CN" sz="1600" dirty="0">
                <a:latin typeface="STKaiti" charset="-122"/>
                <a:ea typeface="STKaiti" charset="-122"/>
                <a:cs typeface="STKaiti" charset="-122"/>
              </a:rPr>
              <a:t>写入。</a:t>
            </a:r>
          </a:p>
          <a:p>
            <a:pPr>
              <a:spcAft>
                <a:spcPts val="0"/>
              </a:spcAft>
            </a:pP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关于断点续传功</a:t>
            </a:r>
            <a:r>
              <a:rPr lang="zh-CN" altLang="zh-CN" sz="1600" dirty="0" smtClean="0">
                <a:latin typeface="STKaiti" charset="-122"/>
                <a:ea typeface="STKaiti" charset="-122"/>
                <a:cs typeface="STKaiti" charset="-122"/>
              </a:rPr>
              <a:t>能</a:t>
            </a:r>
            <a:endParaRPr lang="zh-CN" altLang="zh-CN" sz="1600" dirty="0">
              <a:latin typeface="STKaiti" charset="-122"/>
              <a:ea typeface="STKaiti" charset="-122"/>
              <a:cs typeface="STKaiti" charset="-122"/>
            </a:endParaRPr>
          </a:p>
          <a:p>
            <a:pPr indent="304800">
              <a:spcAft>
                <a:spcPts val="0"/>
              </a:spcAft>
            </a:pP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通过分布式一致性快照可以使得系统状态可以回到快照的情形，我们只需要开启</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的</a:t>
            </a:r>
            <a:r>
              <a:rPr lang="en-US" altLang="zh-CN" sz="1600" dirty="0">
                <a:latin typeface="STKaiti" charset="-122"/>
                <a:ea typeface="STKaiti" charset="-122"/>
                <a:cs typeface="STKaiti" charset="-122"/>
              </a:rPr>
              <a:t>checkpoint</a:t>
            </a:r>
            <a:r>
              <a:rPr lang="zh-CN" altLang="zh-CN" sz="1600" dirty="0">
                <a:latin typeface="STKaiti" charset="-122"/>
                <a:ea typeface="STKaiti" charset="-122"/>
                <a:cs typeface="STKaiti" charset="-122"/>
              </a:rPr>
              <a:t>功能，</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就可以定期开启备份功能，但是这样做只是保证了</a:t>
            </a:r>
            <a:r>
              <a:rPr lang="en-US" altLang="zh-CN" sz="1600" dirty="0">
                <a:latin typeface="STKaiti" charset="-122"/>
                <a:ea typeface="STKaiti" charset="-122"/>
                <a:cs typeface="STKaiti" charset="-122"/>
              </a:rPr>
              <a:t>At-Least</a:t>
            </a:r>
            <a:r>
              <a:rPr lang="zh-CN" altLang="zh-CN" sz="1600" dirty="0">
                <a:latin typeface="STKaiti" charset="-122"/>
                <a:ea typeface="STKaiti" charset="-122"/>
                <a:cs typeface="STKaiti" charset="-122"/>
              </a:rPr>
              <a:t>语义，即每条消息最少处理一遍，这样的做法会产生重复消息。但是下游的子系统可以通过去重保证</a:t>
            </a:r>
            <a:r>
              <a:rPr lang="zh-CN" altLang="zh-CN" sz="1600" dirty="0" smtClean="0">
                <a:latin typeface="STKaiti" charset="-122"/>
                <a:ea typeface="STKaiti" charset="-122"/>
                <a:cs typeface="STKaiti" charset="-122"/>
              </a:rPr>
              <a:t>处理</a:t>
            </a:r>
            <a:r>
              <a:rPr lang="zh-CN" altLang="en-US" sz="1600" dirty="0" smtClean="0">
                <a:latin typeface="STKaiti" charset="-122"/>
                <a:ea typeface="STKaiti" charset="-122"/>
                <a:cs typeface="STKaiti" charset="-122"/>
              </a:rPr>
              <a:t>不重复</a:t>
            </a:r>
            <a:r>
              <a:rPr lang="zh-CN" altLang="zh-CN" sz="1600" dirty="0" smtClean="0">
                <a:latin typeface="STKaiti" charset="-122"/>
                <a:ea typeface="STKaiti" charset="-122"/>
                <a:cs typeface="STKaiti" charset="-122"/>
              </a:rPr>
              <a:t>，</a:t>
            </a:r>
            <a:r>
              <a:rPr lang="zh-CN" altLang="zh-CN" sz="1600" dirty="0">
                <a:latin typeface="STKaiti" charset="-122"/>
                <a:ea typeface="STKaiti" charset="-122"/>
                <a:cs typeface="STKaiti" charset="-122"/>
              </a:rPr>
              <a:t>消息的消息头的</a:t>
            </a:r>
            <a:r>
              <a:rPr lang="en-US" altLang="zh-CN" sz="1600" dirty="0" err="1">
                <a:latin typeface="STKaiti" charset="-122"/>
                <a:ea typeface="STKaiti" charset="-122"/>
                <a:cs typeface="STKaiti" charset="-122"/>
              </a:rPr>
              <a:t>sourceOffset</a:t>
            </a:r>
            <a:r>
              <a:rPr lang="zh-CN" altLang="zh-CN" sz="1600" dirty="0">
                <a:latin typeface="STKaiti" charset="-122"/>
                <a:ea typeface="STKaiti" charset="-122"/>
                <a:cs typeface="STKaiti" charset="-122"/>
              </a:rPr>
              <a:t>字段就是为了</a:t>
            </a:r>
            <a:r>
              <a:rPr lang="en-US" altLang="zh-CN" sz="1600" dirty="0">
                <a:latin typeface="STKaiti" charset="-122"/>
                <a:ea typeface="STKaiti" charset="-122"/>
                <a:cs typeface="STKaiti" charset="-122"/>
              </a:rPr>
              <a:t>HA</a:t>
            </a:r>
            <a:r>
              <a:rPr lang="zh-CN" altLang="zh-CN" sz="1600" dirty="0">
                <a:latin typeface="STKaiti" charset="-122"/>
                <a:ea typeface="STKaiti" charset="-122"/>
                <a:cs typeface="STKaiti" charset="-122"/>
              </a:rPr>
              <a:t>设计的。</a:t>
            </a:r>
          </a:p>
          <a:p>
            <a:pPr>
              <a:spcAft>
                <a:spcPts val="0"/>
              </a:spcAft>
            </a:pPr>
            <a:r>
              <a:rPr lang="en-US" altLang="zh-CN" sz="1600" dirty="0">
                <a:latin typeface="STKaiti" charset="-122"/>
                <a:ea typeface="STKaiti" charset="-122"/>
                <a:cs typeface="STKaiti" charset="-122"/>
              </a:rPr>
              <a:t>(3)</a:t>
            </a:r>
            <a:r>
              <a:rPr lang="zh-CN" altLang="zh-CN" sz="1600" dirty="0">
                <a:latin typeface="STKaiti" charset="-122"/>
                <a:ea typeface="STKaiti" charset="-122"/>
                <a:cs typeface="STKaiti" charset="-122"/>
              </a:rPr>
              <a:t>流量控制功能</a:t>
            </a:r>
          </a:p>
          <a:p>
            <a:pPr indent="304800">
              <a:spcAft>
                <a:spcPts val="0"/>
              </a:spcAft>
            </a:pPr>
            <a:r>
              <a:rPr lang="zh-CN" altLang="zh-CN" sz="1600" dirty="0">
                <a:latin typeface="STKaiti" charset="-122"/>
                <a:ea typeface="STKaiti" charset="-122"/>
                <a:cs typeface="STKaiti" charset="-122"/>
              </a:rPr>
              <a:t>可以通过两部分来控制：</a:t>
            </a:r>
          </a:p>
          <a:p>
            <a:pPr indent="304800">
              <a:spcAft>
                <a:spcPts val="0"/>
              </a:spcAft>
            </a:pP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源头控制法：</a:t>
            </a:r>
            <a:r>
              <a:rPr lang="en-US" altLang="zh-CN" sz="1600" dirty="0">
                <a:latin typeface="STKaiti" charset="-122"/>
                <a:ea typeface="STKaiti" charset="-122"/>
                <a:cs typeface="STKaiti" charset="-122"/>
              </a:rPr>
              <a:t>2.2.1.2</a:t>
            </a:r>
            <a:r>
              <a:rPr lang="zh-CN" altLang="zh-CN" sz="1600" dirty="0">
                <a:latin typeface="STKaiti" charset="-122"/>
                <a:ea typeface="STKaiti" charset="-122"/>
                <a:cs typeface="STKaiti" charset="-122"/>
              </a:rPr>
              <a:t>中实时读文件的部分调节</a:t>
            </a:r>
            <a:r>
              <a:rPr lang="en-US" altLang="zh-CN" sz="1600" dirty="0" err="1">
                <a:latin typeface="STKaiti" charset="-122"/>
                <a:ea typeface="STKaiti" charset="-122"/>
                <a:cs typeface="STKaiti" charset="-122"/>
              </a:rPr>
              <a:t>readBufferSize</a:t>
            </a:r>
            <a:r>
              <a:rPr lang="zh-CN" altLang="zh-CN" sz="1600" dirty="0">
                <a:latin typeface="STKaiti" charset="-122"/>
                <a:ea typeface="STKaiti" charset="-122"/>
                <a:cs typeface="STKaiti" charset="-122"/>
              </a:rPr>
              <a:t>参数，如果参数越大，那么形成字段的速度越快，反之，越慢。</a:t>
            </a:r>
          </a:p>
          <a:p>
            <a:pPr indent="304800">
              <a:spcAft>
                <a:spcPts val="0"/>
              </a:spcAft>
            </a:pPr>
            <a:r>
              <a:rPr lang="en-US" altLang="zh-CN" sz="1600" dirty="0">
                <a:latin typeface="STKaiti" charset="-122"/>
                <a:ea typeface="STKaiti" charset="-122"/>
                <a:cs typeface="STKaiti" charset="-122"/>
              </a:rPr>
              <a:t>(2)Kafka</a:t>
            </a:r>
            <a:r>
              <a:rPr lang="zh-CN" altLang="zh-CN" sz="1600" dirty="0">
                <a:latin typeface="STKaiti" charset="-122"/>
                <a:ea typeface="STKaiti" charset="-122"/>
                <a:cs typeface="STKaiti" charset="-122"/>
              </a:rPr>
              <a:t>的发送端控制法：消息不要逐条发送到</a:t>
            </a:r>
            <a:r>
              <a:rPr lang="en-US" altLang="zh-CN" sz="1600" dirty="0">
                <a:latin typeface="STKaiti" charset="-122"/>
                <a:ea typeface="STKaiti" charset="-122"/>
                <a:cs typeface="STKaiti" charset="-122"/>
              </a:rPr>
              <a:t>Kafka</a:t>
            </a:r>
            <a:r>
              <a:rPr lang="zh-CN" altLang="zh-CN" sz="1600" dirty="0">
                <a:latin typeface="STKaiti" charset="-122"/>
                <a:ea typeface="STKaiti" charset="-122"/>
                <a:cs typeface="STKaiti" charset="-122"/>
              </a:rPr>
              <a:t>的</a:t>
            </a:r>
            <a:r>
              <a:rPr lang="en-US" altLang="zh-CN" sz="1600" dirty="0">
                <a:latin typeface="STKaiti" charset="-122"/>
                <a:ea typeface="STKaiti" charset="-122"/>
                <a:cs typeface="STKaiti" charset="-122"/>
              </a:rPr>
              <a:t>Broker</a:t>
            </a:r>
            <a:r>
              <a:rPr lang="zh-CN" altLang="zh-CN" sz="1600" dirty="0">
                <a:latin typeface="STKaiti" charset="-122"/>
                <a:ea typeface="STKaiti" charset="-122"/>
                <a:cs typeface="STKaiti" charset="-122"/>
              </a:rPr>
              <a:t>端，而是存在缓冲区中，等到缓冲区满，一次性发送多条消息。</a:t>
            </a:r>
          </a:p>
        </p:txBody>
      </p:sp>
      <p:pic>
        <p:nvPicPr>
          <p:cNvPr id="17" name="图片 16" descr="屏幕快照%202018-03-24%20上午1.07.4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94" y="2310439"/>
            <a:ext cx="4889406" cy="4034223"/>
          </a:xfrm>
          <a:prstGeom prst="rect">
            <a:avLst/>
          </a:prstGeom>
          <a:noFill/>
          <a:ln>
            <a:noFill/>
          </a:ln>
        </p:spPr>
      </p:pic>
    </p:spTree>
    <p:extLst>
      <p:ext uri="{BB962C8B-B14F-4D97-AF65-F5344CB8AC3E}">
        <p14:creationId xmlns:p14="http://schemas.microsoft.com/office/powerpoint/2010/main" val="3385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实时文件入</a:t>
              </a:r>
              <a:r>
                <a:rPr lang="en-US" altLang="zh-CN" sz="2000" dirty="0" smtClean="0">
                  <a:solidFill>
                    <a:schemeClr val="tx1">
                      <a:lumMod val="75000"/>
                      <a:lumOff val="25000"/>
                    </a:schemeClr>
                  </a:solidFill>
                  <a:latin typeface="STKaiti" charset="-122"/>
                  <a:ea typeface="STKaiti" charset="-122"/>
                  <a:cs typeface="STKaiti" charset="-122"/>
                </a:rPr>
                <a:t>Kafka</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动态建模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完成情况</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7" name="图片 16" descr="屏幕快照%202018-03-24%20上午1.57.3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895" y="2638523"/>
            <a:ext cx="5260305" cy="3724177"/>
          </a:xfrm>
          <a:prstGeom prst="rect">
            <a:avLst/>
          </a:prstGeom>
          <a:noFill/>
          <a:ln>
            <a:noFill/>
          </a:ln>
        </p:spPr>
      </p:pic>
      <p:sp>
        <p:nvSpPr>
          <p:cNvPr id="19" name="矩形 18"/>
          <p:cNvSpPr/>
          <p:nvPr/>
        </p:nvSpPr>
        <p:spPr>
          <a:xfrm>
            <a:off x="7036753" y="3322214"/>
            <a:ext cx="2716847" cy="523220"/>
          </a:xfrm>
          <a:prstGeom prst="rect">
            <a:avLst/>
          </a:prstGeom>
        </p:spPr>
        <p:txBody>
          <a:bodyPr wrap="square">
            <a:spAutoFit/>
          </a:bodyPr>
          <a:lstStyle/>
          <a:p>
            <a:pPr>
              <a:spcAft>
                <a:spcPts val="0"/>
              </a:spcAft>
            </a:pPr>
            <a:r>
              <a:rPr lang="zh-CN" altLang="en-US" sz="2800" dirty="0" smtClean="0">
                <a:latin typeface="STKaiti" charset="-122"/>
                <a:ea typeface="STKaiti" charset="-122"/>
                <a:cs typeface="STKaiti" charset="-122"/>
              </a:rPr>
              <a:t>目前完成</a:t>
            </a:r>
            <a:r>
              <a:rPr lang="en-US" altLang="zh-CN" sz="2800" dirty="0" smtClean="0">
                <a:latin typeface="STKaiti" charset="-122"/>
                <a:ea typeface="STKaiti" charset="-122"/>
                <a:cs typeface="STKaiti" charset="-122"/>
              </a:rPr>
              <a:t>100%</a:t>
            </a:r>
            <a:endParaRPr lang="zh-CN" altLang="zh-CN" sz="2800" dirty="0">
              <a:latin typeface="STKaiti" charset="-122"/>
              <a:ea typeface="STKaiti" charset="-122"/>
              <a:cs typeface="STKaiti" charset="-122"/>
            </a:endParaRPr>
          </a:p>
        </p:txBody>
      </p:sp>
    </p:spTree>
    <p:extLst>
      <p:ext uri="{BB962C8B-B14F-4D97-AF65-F5344CB8AC3E}">
        <p14:creationId xmlns:p14="http://schemas.microsoft.com/office/powerpoint/2010/main" val="85212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a:solidFill>
                    <a:schemeClr val="tx1">
                      <a:lumMod val="75000"/>
                      <a:lumOff val="25000"/>
                    </a:schemeClr>
                  </a:solidFill>
                  <a:latin typeface="STKaiti" charset="-122"/>
                  <a:ea typeface="STKaiti" charset="-122"/>
                  <a:cs typeface="STKaiti" charset="-122"/>
                </a:rPr>
                <a:t>实时静态数据附加子系统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1200329"/>
            <a:chOff x="749252" y="1942757"/>
            <a:chExt cx="3062651" cy="1200329"/>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1200329"/>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需求（</a:t>
              </a:r>
              <a:r>
                <a:rPr lang="en-US" altLang="zh-CN" sz="2400" spc="300" dirty="0" smtClean="0">
                  <a:latin typeface="华文楷体" panose="02010600040101010101" pitchFamily="2" charset="-122"/>
                  <a:ea typeface="华文楷体" panose="02010600040101010101" pitchFamily="2" charset="-122"/>
                </a:rPr>
                <a:t>JOIN</a:t>
              </a:r>
              <a:r>
                <a:rPr lang="zh-CN" altLang="en-US" sz="2400" spc="300" dirty="0" smtClean="0">
                  <a:latin typeface="华文楷体" panose="02010600040101010101" pitchFamily="2" charset="-122"/>
                  <a:ea typeface="华文楷体" panose="02010600040101010101" pitchFamily="2" charset="-122"/>
                </a:rPr>
                <a:t>操作）</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1667508"/>
            <a:chOff x="669700" y="2049102"/>
            <a:chExt cx="3041187" cy="1667508"/>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1667508"/>
            </a:xfrm>
            <a:prstGeom prst="rect">
              <a:avLst/>
            </a:prstGeom>
            <a:noFill/>
          </p:spPr>
          <p:txBody>
            <a:bodyPr wrap="square" rtlCol="0">
              <a:spAutoFit/>
            </a:bodyPr>
            <a:lstStyle/>
            <a:p>
              <a:pPr>
                <a:lnSpc>
                  <a:spcPct val="150000"/>
                </a:lnSpc>
              </a:pPr>
              <a:r>
                <a:rPr lang="zh-CN" altLang="zh-CN" sz="2400" spc="300" dirty="0">
                  <a:latin typeface="华文楷体" panose="02010600040101010101" pitchFamily="2" charset="-122"/>
                  <a:ea typeface="华文楷体" panose="02010600040101010101" pitchFamily="2" charset="-122"/>
                </a:rPr>
                <a:t>堆内存与堆外内存</a:t>
              </a:r>
            </a:p>
            <a:p>
              <a:pPr>
                <a:lnSpc>
                  <a:spcPct val="150000"/>
                </a:lnSpc>
              </a:pP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276895" y="2525800"/>
            <a:ext cx="5869905" cy="3595600"/>
          </a:xfrm>
          <a:prstGeom prst="rect">
            <a:avLst/>
          </a:prstGeom>
        </p:spPr>
        <p:txBody>
          <a:bodyPr wrap="square">
            <a:spAutoFit/>
          </a:bodyPr>
          <a:lstStyle/>
          <a:p>
            <a:r>
              <a:rPr lang="zh-CN" altLang="zh-CN" sz="1600" dirty="0">
                <a:latin typeface="STKaiti" charset="-122"/>
                <a:ea typeface="STKaiti" charset="-122"/>
                <a:cs typeface="STKaiti" charset="-122"/>
              </a:rPr>
              <a:t>本章节主要目的是实现类似数据库中的</a:t>
            </a:r>
            <a:r>
              <a:rPr lang="en-US" altLang="zh-CN" sz="1600" dirty="0">
                <a:latin typeface="STKaiti" charset="-122"/>
                <a:ea typeface="STKaiti" charset="-122"/>
                <a:cs typeface="STKaiti" charset="-122"/>
              </a:rPr>
              <a:t>JOIN</a:t>
            </a:r>
            <a:r>
              <a:rPr lang="zh-CN" altLang="zh-CN" sz="1600" dirty="0">
                <a:latin typeface="STKaiti" charset="-122"/>
                <a:ea typeface="STKaiti" charset="-122"/>
                <a:cs typeface="STKaiti" charset="-122"/>
              </a:rPr>
              <a:t>操作的物理实现，但是有两点不同</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
            </a:r>
            <a:br>
              <a:rPr lang="zh-CN" altLang="zh-CN" sz="1600" dirty="0">
                <a:latin typeface="STKaiti" charset="-122"/>
                <a:ea typeface="STKaiti" charset="-122"/>
                <a:cs typeface="STKaiti" charset="-122"/>
              </a:rPr>
            </a:b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被关联表是一张动态表，本质上是一条条</a:t>
            </a:r>
            <a:r>
              <a:rPr lang="en-US" altLang="zh-CN" sz="1600" dirty="0">
                <a:latin typeface="STKaiti" charset="-122"/>
                <a:ea typeface="STKaiti" charset="-122"/>
                <a:cs typeface="STKaiti" charset="-122"/>
              </a:rPr>
              <a:t>Kafka</a:t>
            </a:r>
            <a:r>
              <a:rPr lang="zh-CN" altLang="zh-CN" sz="1600" dirty="0">
                <a:latin typeface="STKaiti" charset="-122"/>
                <a:ea typeface="STKaiti" charset="-122"/>
                <a:cs typeface="STKaiti" charset="-122"/>
              </a:rPr>
              <a:t>中的消息</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r>
              <a:rPr lang="zh-CN" altLang="zh-CN" sz="1600" dirty="0">
                <a:latin typeface="STKaiti" charset="-122"/>
                <a:ea typeface="STKaiti" charset="-122"/>
                <a:cs typeface="STKaiti" charset="-122"/>
              </a:rPr>
              <a:t/>
            </a:r>
            <a:br>
              <a:rPr lang="zh-CN" altLang="zh-CN" sz="1600" dirty="0">
                <a:latin typeface="STKaiti" charset="-122"/>
                <a:ea typeface="STKaiti" charset="-122"/>
                <a:cs typeface="STKaiti" charset="-122"/>
              </a:rPr>
            </a:b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关联表是一张规模庞大的静态表，并且表中的字段都是固定长度的字段</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r>
              <a:rPr lang="zh-CN" altLang="zh-CN" sz="1600" dirty="0">
                <a:latin typeface="STKaiti" charset="-122"/>
                <a:ea typeface="STKaiti" charset="-122"/>
                <a:cs typeface="STKaiti" charset="-122"/>
              </a:rPr>
              <a:t/>
            </a:r>
            <a:br>
              <a:rPr lang="zh-CN" altLang="zh-CN" sz="1600" dirty="0">
                <a:latin typeface="STKaiti" charset="-122"/>
                <a:ea typeface="STKaiti" charset="-122"/>
                <a:cs typeface="STKaiti" charset="-122"/>
              </a:rPr>
            </a:br>
            <a:r>
              <a:rPr lang="zh-CN" altLang="zh-CN" sz="1600" dirty="0">
                <a:latin typeface="STKaiti" charset="-122"/>
                <a:ea typeface="STKaiti" charset="-122"/>
                <a:cs typeface="STKaiti" charset="-122"/>
              </a:rPr>
              <a:t>输入证券行情消息结构（证券代码，证券最新价，买一价，买一量，</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a:t>
            </a:r>
            <a:br>
              <a:rPr lang="zh-CN" altLang="zh-CN" sz="1600" dirty="0">
                <a:latin typeface="STKaiti" charset="-122"/>
                <a:ea typeface="STKaiti" charset="-122"/>
                <a:cs typeface="STKaiti" charset="-122"/>
              </a:rPr>
            </a:br>
            <a:r>
              <a:rPr lang="zh-CN" altLang="zh-CN" sz="1600" dirty="0">
                <a:latin typeface="STKaiti" charset="-122"/>
                <a:ea typeface="STKaiti" charset="-122"/>
                <a:cs typeface="STKaiti" charset="-122"/>
              </a:rPr>
              <a:t>证券静态信息表（证券代码，所处板块，所处行业，地区，上市日期）</a:t>
            </a:r>
            <a:br>
              <a:rPr lang="zh-CN" altLang="zh-CN" sz="1600" dirty="0">
                <a:latin typeface="STKaiti" charset="-122"/>
                <a:ea typeface="STKaiti" charset="-122"/>
                <a:cs typeface="STKaiti" charset="-122"/>
              </a:rPr>
            </a:br>
            <a:r>
              <a:rPr lang="zh-CN" altLang="zh-CN" sz="1600" dirty="0">
                <a:latin typeface="STKaiti" charset="-122"/>
                <a:ea typeface="STKaiti" charset="-122"/>
                <a:cs typeface="STKaiti" charset="-122"/>
              </a:rPr>
              <a:t>静态数据附加子系统通过一种高效可行的方式使得输出的证券行情消息结构为（证券代码，证券最新价，买一价，买一量，</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，所处板块，所处行业，地区，上市日期）</a:t>
            </a:r>
            <a:endParaRPr lang="zh-CN" altLang="en-US" sz="1600" dirty="0">
              <a:latin typeface="STKaiti" charset="-122"/>
              <a:ea typeface="STKaiti" charset="-122"/>
              <a:cs typeface="STKait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668318009"/>
              </p:ext>
            </p:extLst>
          </p:nvPr>
        </p:nvGraphicFramePr>
        <p:xfrm>
          <a:off x="6208935" y="5269001"/>
          <a:ext cx="5868114" cy="1230335"/>
        </p:xfrm>
        <a:graphic>
          <a:graphicData uri="http://schemas.openxmlformats.org/drawingml/2006/table">
            <a:tbl>
              <a:tblPr firstRow="1" firstCol="1" bandRow="1">
                <a:tableStyleId>{5940675A-B579-460E-94D1-54222C63F5DA}</a:tableStyleId>
              </a:tblPr>
              <a:tblGrid>
                <a:gridCol w="2933716"/>
                <a:gridCol w="2934398"/>
              </a:tblGrid>
              <a:tr h="307584">
                <a:tc>
                  <a:txBody>
                    <a:bodyPr/>
                    <a:lstStyle/>
                    <a:p>
                      <a:pPr indent="266700" algn="ctr">
                        <a:lnSpc>
                          <a:spcPct val="125000"/>
                        </a:lnSpc>
                        <a:spcAft>
                          <a:spcPts val="0"/>
                        </a:spcAft>
                      </a:pPr>
                      <a:r>
                        <a:rPr lang="zh-CN" sz="1200" kern="100" dirty="0">
                          <a:effectLst/>
                        </a:rPr>
                        <a:t>优点</a:t>
                      </a:r>
                      <a:endParaRPr lang="zh-CN" sz="1600" dirty="0">
                        <a:effectLst/>
                        <a:latin typeface="Times New Roman" charset="0"/>
                        <a:ea typeface="宋体" charset="-122"/>
                      </a:endParaRPr>
                    </a:p>
                  </a:txBody>
                  <a:tcPr marL="68580" marR="68580" marT="0" marB="0"/>
                </a:tc>
                <a:tc>
                  <a:txBody>
                    <a:bodyPr/>
                    <a:lstStyle/>
                    <a:p>
                      <a:pPr indent="266700" algn="ctr">
                        <a:lnSpc>
                          <a:spcPct val="125000"/>
                        </a:lnSpc>
                        <a:spcAft>
                          <a:spcPts val="0"/>
                        </a:spcAft>
                      </a:pPr>
                      <a:r>
                        <a:rPr lang="zh-CN" sz="1200" kern="100" dirty="0">
                          <a:effectLst/>
                        </a:rPr>
                        <a:t>缺点</a:t>
                      </a:r>
                      <a:endParaRPr lang="zh-CN" sz="1600" dirty="0">
                        <a:effectLst/>
                        <a:latin typeface="Times New Roman" charset="0"/>
                        <a:ea typeface="宋体" charset="-122"/>
                      </a:endParaRPr>
                    </a:p>
                  </a:txBody>
                  <a:tcPr marL="68580" marR="68580" marT="0" marB="0"/>
                </a:tc>
              </a:tr>
              <a:tr h="922751">
                <a:tc>
                  <a:txBody>
                    <a:bodyPr/>
                    <a:lstStyle/>
                    <a:p>
                      <a:pPr indent="266700" algn="ctr">
                        <a:lnSpc>
                          <a:spcPct val="125000"/>
                        </a:lnSpc>
                        <a:spcAft>
                          <a:spcPts val="0"/>
                        </a:spcAft>
                      </a:pPr>
                      <a:r>
                        <a:rPr lang="zh-CN" sz="1200" kern="100">
                          <a:effectLst/>
                        </a:rPr>
                        <a:t>可以扩展至更大的内存空间</a:t>
                      </a:r>
                      <a:endParaRPr lang="zh-CN" sz="1600">
                        <a:effectLst/>
                      </a:endParaRPr>
                    </a:p>
                    <a:p>
                      <a:pPr indent="266700" algn="ctr">
                        <a:lnSpc>
                          <a:spcPct val="125000"/>
                        </a:lnSpc>
                        <a:spcAft>
                          <a:spcPts val="0"/>
                        </a:spcAft>
                      </a:pPr>
                      <a:r>
                        <a:rPr lang="zh-CN" sz="1200" kern="100">
                          <a:effectLst/>
                        </a:rPr>
                        <a:t>它的持久化存储可以支持快速重启</a:t>
                      </a:r>
                      <a:endParaRPr lang="zh-CN" sz="1600">
                        <a:effectLst/>
                      </a:endParaRPr>
                    </a:p>
                    <a:p>
                      <a:pPr indent="266700" algn="ctr">
                        <a:lnSpc>
                          <a:spcPct val="125000"/>
                        </a:lnSpc>
                        <a:spcAft>
                          <a:spcPts val="0"/>
                        </a:spcAft>
                      </a:pPr>
                      <a:r>
                        <a:rPr lang="zh-CN" sz="1200" kern="100">
                          <a:effectLst/>
                        </a:rPr>
                        <a:t>可以在进程间共享</a:t>
                      </a:r>
                      <a:endParaRPr lang="zh-CN" sz="1600">
                        <a:effectLst/>
                        <a:latin typeface="Times New Roman" charset="0"/>
                        <a:ea typeface="宋体" charset="-122"/>
                      </a:endParaRPr>
                    </a:p>
                  </a:txBody>
                  <a:tcPr marL="68580" marR="68580" marT="0" marB="0"/>
                </a:tc>
                <a:tc>
                  <a:txBody>
                    <a:bodyPr/>
                    <a:lstStyle/>
                    <a:p>
                      <a:pPr indent="266700" algn="ctr">
                        <a:lnSpc>
                          <a:spcPct val="125000"/>
                        </a:lnSpc>
                        <a:spcAft>
                          <a:spcPts val="0"/>
                        </a:spcAft>
                      </a:pPr>
                      <a:r>
                        <a:rPr lang="zh-CN" sz="1200" kern="100" dirty="0">
                          <a:effectLst/>
                        </a:rPr>
                        <a:t>序列化反序列开销增大</a:t>
                      </a:r>
                      <a:endParaRPr lang="zh-CN" sz="1600" dirty="0">
                        <a:effectLst/>
                      </a:endParaRPr>
                    </a:p>
                    <a:p>
                      <a:pPr indent="266700" algn="ctr">
                        <a:lnSpc>
                          <a:spcPct val="125000"/>
                        </a:lnSpc>
                        <a:spcAft>
                          <a:spcPts val="0"/>
                        </a:spcAft>
                      </a:pPr>
                      <a:r>
                        <a:rPr lang="zh-CN" sz="1200" kern="100" dirty="0">
                          <a:effectLst/>
                        </a:rPr>
                        <a:t>不适合存储很复杂的对象</a:t>
                      </a:r>
                      <a:endParaRPr lang="zh-CN" sz="1600" dirty="0">
                        <a:effectLst/>
                      </a:endParaRPr>
                    </a:p>
                    <a:p>
                      <a:pPr indent="266700" algn="ctr">
                        <a:lnSpc>
                          <a:spcPct val="125000"/>
                        </a:lnSpc>
                        <a:spcAft>
                          <a:spcPts val="0"/>
                        </a:spcAft>
                      </a:pPr>
                      <a:r>
                        <a:rPr lang="en-US" sz="1200" kern="100" dirty="0">
                          <a:effectLst/>
                        </a:rPr>
                        <a:t> </a:t>
                      </a:r>
                      <a:endParaRPr lang="zh-CN" sz="1600" dirty="0">
                        <a:effectLst/>
                        <a:latin typeface="Times New Roman" charset="0"/>
                        <a:ea typeface="宋体" charset="-122"/>
                      </a:endParaRPr>
                    </a:p>
                  </a:txBody>
                  <a:tcPr marL="68580" marR="68580" marT="0" marB="0"/>
                </a:tc>
              </a:tr>
            </a:tbl>
          </a:graphicData>
        </a:graphic>
      </p:graphicFrame>
      <p:sp>
        <p:nvSpPr>
          <p:cNvPr id="8" name="矩形 7"/>
          <p:cNvSpPr/>
          <p:nvPr/>
        </p:nvSpPr>
        <p:spPr>
          <a:xfrm>
            <a:off x="6094992" y="2382427"/>
            <a:ext cx="6096000" cy="2554545"/>
          </a:xfrm>
          <a:prstGeom prst="rect">
            <a:avLst/>
          </a:prstGeom>
        </p:spPr>
        <p:txBody>
          <a:bodyPr>
            <a:spAutoFit/>
          </a:bodyPr>
          <a:lstStyle/>
          <a:p>
            <a:pPr indent="304800">
              <a:spcAft>
                <a:spcPts val="0"/>
              </a:spcAft>
            </a:pPr>
            <a:r>
              <a:rPr lang="zh-CN" altLang="zh-CN" sz="1600" dirty="0">
                <a:latin typeface="STKaiti" charset="-122"/>
                <a:ea typeface="STKaiti" charset="-122"/>
                <a:cs typeface="STKaiti" charset="-122"/>
              </a:rPr>
              <a:t>常用的做法就是证券的静态信息，以键值对的数据结构存储，证券代码作为键，其他的字段为值，</a:t>
            </a:r>
            <a:r>
              <a:rPr lang="en-US" altLang="zh-CN" sz="1600" dirty="0" err="1">
                <a:latin typeface="STKaiti" charset="-122"/>
                <a:ea typeface="STKaiti" charset="-122"/>
                <a:cs typeface="STKaiti" charset="-122"/>
              </a:rPr>
              <a:t>kafka</a:t>
            </a:r>
            <a:r>
              <a:rPr lang="zh-CN" altLang="zh-CN" sz="1600" dirty="0">
                <a:latin typeface="STKaiti" charset="-122"/>
                <a:ea typeface="STKaiti" charset="-122"/>
                <a:cs typeface="STKaiti" charset="-122"/>
              </a:rPr>
              <a:t>的每一条消息需要附加时需要查询键值对，通过之后将静态数据加入到源消息之后。</a:t>
            </a:r>
          </a:p>
          <a:p>
            <a:pPr indent="304800">
              <a:spcAft>
                <a:spcPts val="0"/>
              </a:spcAft>
            </a:pPr>
            <a:r>
              <a:rPr lang="zh-CN" altLang="zh-CN" sz="1600" dirty="0">
                <a:latin typeface="STKaiti" charset="-122"/>
                <a:ea typeface="STKaiti" charset="-122"/>
                <a:cs typeface="STKaiti" charset="-122"/>
              </a:rPr>
              <a:t>如果庞大的数据存放在键值对中，可能会造成平凡的</a:t>
            </a:r>
            <a:r>
              <a:rPr lang="en-US" altLang="zh-CN" sz="1600" dirty="0">
                <a:latin typeface="STKaiti" charset="-122"/>
                <a:ea typeface="STKaiti" charset="-122"/>
                <a:cs typeface="STKaiti" charset="-122"/>
              </a:rPr>
              <a:t>GC</a:t>
            </a:r>
            <a:r>
              <a:rPr lang="zh-CN" altLang="zh-CN" sz="1600" dirty="0">
                <a:latin typeface="STKaiti" charset="-122"/>
                <a:ea typeface="STKaiti" charset="-122"/>
                <a:cs typeface="STKaiti" charset="-122"/>
              </a:rPr>
              <a:t>现象，如果是新生代的</a:t>
            </a:r>
            <a:r>
              <a:rPr lang="en-US" altLang="zh-CN" sz="1600" dirty="0">
                <a:latin typeface="STKaiti" charset="-122"/>
                <a:ea typeface="STKaiti" charset="-122"/>
                <a:cs typeface="STKaiti" charset="-122"/>
              </a:rPr>
              <a:t>GC,</a:t>
            </a:r>
            <a:r>
              <a:rPr lang="zh-CN" altLang="zh-CN" sz="1600" dirty="0">
                <a:latin typeface="STKaiti" charset="-122"/>
                <a:ea typeface="STKaiti" charset="-122"/>
                <a:cs typeface="STKaiti" charset="-122"/>
              </a:rPr>
              <a:t>情况更加严重，所有工作线程会停止，降低了程序的吞吐。</a:t>
            </a:r>
          </a:p>
          <a:p>
            <a:pPr indent="304800">
              <a:spcAft>
                <a:spcPts val="0"/>
              </a:spcAft>
            </a:pPr>
            <a:r>
              <a:rPr lang="zh-CN" altLang="zh-CN" sz="1600" dirty="0">
                <a:latin typeface="STKaiti" charset="-122"/>
                <a:ea typeface="STKaiti" charset="-122"/>
                <a:cs typeface="STKaiti" charset="-122"/>
              </a:rPr>
              <a:t>这里的做法是将庞大、静态的键值对保存在堆外内存中，堆外内存的</a:t>
            </a:r>
            <a:r>
              <a:rPr lang="zh-CN" altLang="zh-CN" sz="1600" dirty="0" smtClean="0">
                <a:latin typeface="STKaiti" charset="-122"/>
                <a:ea typeface="STKaiti" charset="-122"/>
                <a:cs typeface="STKaiti" charset="-122"/>
              </a:rPr>
              <a:t>特点</a:t>
            </a:r>
            <a:r>
              <a:rPr lang="zh-CN" altLang="en-US" sz="1600" dirty="0" smtClean="0">
                <a:latin typeface="STKaiti" charset="-122"/>
                <a:ea typeface="STKaiti" charset="-122"/>
                <a:cs typeface="STKaiti" charset="-122"/>
              </a:rPr>
              <a:t>见下表</a:t>
            </a:r>
            <a:r>
              <a:rPr lang="zh-CN" altLang="zh-CN" sz="1600" dirty="0" smtClean="0">
                <a:latin typeface="STKaiti" charset="-122"/>
                <a:ea typeface="STKaiti" charset="-122"/>
                <a:cs typeface="STKaiti" charset="-122"/>
              </a:rPr>
              <a:t>。</a:t>
            </a:r>
            <a:r>
              <a:rPr lang="zh-CN" altLang="zh-CN" sz="1600" dirty="0">
                <a:latin typeface="STKaiti" charset="-122"/>
                <a:ea typeface="STKaiti" charset="-122"/>
                <a:cs typeface="STKaiti" charset="-122"/>
              </a:rPr>
              <a:t>这里采用的是一种高效的、存储在堆外内存的键值对</a:t>
            </a:r>
            <a:r>
              <a:rPr lang="en-US" altLang="zh-CN" sz="1600" dirty="0" err="1">
                <a:latin typeface="STKaiti" charset="-122"/>
                <a:ea typeface="STKaiti" charset="-122"/>
                <a:cs typeface="STKaiti" charset="-122"/>
              </a:rPr>
              <a:t>ChronicalMap</a:t>
            </a:r>
            <a:r>
              <a:rPr lang="zh-CN" altLang="zh-CN" sz="1600" dirty="0">
                <a:latin typeface="STKaiti" charset="-122"/>
                <a:ea typeface="STKaiti" charset="-122"/>
                <a:cs typeface="STKaiti" charset="-122"/>
              </a:rPr>
              <a:t>，适用于存储大规模、生命周期长的不可变对象。</a:t>
            </a:r>
          </a:p>
        </p:txBody>
      </p:sp>
    </p:spTree>
    <p:extLst>
      <p:ext uri="{BB962C8B-B14F-4D97-AF65-F5344CB8AC3E}">
        <p14:creationId xmlns:p14="http://schemas.microsoft.com/office/powerpoint/2010/main" val="112797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a:solidFill>
                    <a:schemeClr val="tx1">
                      <a:lumMod val="75000"/>
                      <a:lumOff val="25000"/>
                    </a:schemeClr>
                  </a:solidFill>
                  <a:latin typeface="STKaiti" charset="-122"/>
                  <a:ea typeface="STKaiti" charset="-122"/>
                  <a:cs typeface="STKaiti" charset="-122"/>
                </a:rPr>
                <a:t>实时静态数据附加子系统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系统流程</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静态建模</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90500" y="2756238"/>
            <a:ext cx="5816600" cy="2615862"/>
          </a:xfrm>
          <a:prstGeom prst="rect">
            <a:avLst/>
          </a:prstGeom>
        </p:spPr>
        <p:txBody>
          <a:bodyPr wrap="square">
            <a:spAutoFit/>
          </a:bodyPr>
          <a:lstStyle/>
          <a:p>
            <a:pPr marL="342900" lvl="0" indent="-342900">
              <a:spcAft>
                <a:spcPts val="0"/>
              </a:spcAft>
              <a:buFont typeface="+mj-lt"/>
              <a:buAutoNum type="arabicParenBoth"/>
            </a:pPr>
            <a:r>
              <a:rPr lang="zh-CN" altLang="zh-CN" sz="1600" dirty="0">
                <a:latin typeface="STKaiti" charset="-122"/>
                <a:ea typeface="STKaiti" charset="-122"/>
                <a:cs typeface="STKaiti" charset="-122"/>
              </a:rPr>
              <a:t>预处理静态数据文件。通过</a:t>
            </a:r>
            <a:r>
              <a:rPr lang="en-US" altLang="zh-CN" sz="1600" dirty="0" err="1">
                <a:latin typeface="STKaiti" charset="-122"/>
                <a:ea typeface="STKaiti" charset="-122"/>
                <a:cs typeface="STKaiti" charset="-122"/>
              </a:rPr>
              <a:t>ChronicalMap</a:t>
            </a:r>
            <a:r>
              <a:rPr lang="zh-CN" altLang="zh-CN" sz="1600" dirty="0">
                <a:latin typeface="STKaiti" charset="-122"/>
                <a:ea typeface="STKaiti" charset="-122"/>
                <a:cs typeface="STKaiti" charset="-122"/>
              </a:rPr>
              <a:t>将文本格式的文件处理成特殊的二进制</a:t>
            </a:r>
            <a:r>
              <a:rPr lang="zh-CN" altLang="zh-CN" sz="1600" dirty="0" smtClean="0">
                <a:latin typeface="STKaiti" charset="-122"/>
                <a:ea typeface="STKaiti" charset="-122"/>
                <a:cs typeface="STKaiti" charset="-122"/>
              </a:rPr>
              <a:t>格式</a:t>
            </a:r>
            <a:r>
              <a:rPr lang="zh-CN" altLang="en-US"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marL="342900" lvl="0" indent="-342900">
              <a:spcAft>
                <a:spcPts val="0"/>
              </a:spcAft>
              <a:buFont typeface="+mj-lt"/>
              <a:buAutoNum type="arabicParenBoth"/>
            </a:pPr>
            <a:endParaRPr lang="zh-CN" altLang="zh-CN" sz="1600" dirty="0">
              <a:latin typeface="STKaiti" charset="-122"/>
              <a:ea typeface="STKaiti" charset="-122"/>
              <a:cs typeface="STKaiti" charset="-122"/>
            </a:endParaRPr>
          </a:p>
          <a:p>
            <a:pPr marL="342900" lvl="0" indent="-342900">
              <a:spcAft>
                <a:spcPts val="0"/>
              </a:spcAft>
              <a:buFont typeface="+mj-lt"/>
              <a:buAutoNum type="arabicParenBoth"/>
            </a:pPr>
            <a:r>
              <a:rPr lang="zh-CN" altLang="zh-CN" sz="1600" dirty="0">
                <a:latin typeface="STKaiti" charset="-122"/>
                <a:ea typeface="STKaiti" charset="-122"/>
                <a:cs typeface="STKaiti" charset="-122"/>
              </a:rPr>
              <a:t>将文件的内容映射到堆外内存中，存储在键值对中，其中键是</a:t>
            </a:r>
            <a:r>
              <a:rPr lang="en-US" altLang="zh-CN" sz="1600" dirty="0">
                <a:latin typeface="STKaiti" charset="-122"/>
                <a:ea typeface="STKaiti" charset="-122"/>
                <a:cs typeface="STKaiti" charset="-122"/>
              </a:rPr>
              <a:t>byte[],</a:t>
            </a:r>
            <a:r>
              <a:rPr lang="zh-CN" altLang="zh-CN" sz="1600" dirty="0">
                <a:latin typeface="STKaiti" charset="-122"/>
                <a:ea typeface="STKaiti" charset="-122"/>
                <a:cs typeface="STKaiti" charset="-122"/>
              </a:rPr>
              <a:t>值为</a:t>
            </a:r>
            <a:r>
              <a:rPr lang="en-US" altLang="zh-CN" sz="1600" dirty="0">
                <a:latin typeface="STKaiti" charset="-122"/>
                <a:ea typeface="STKaiti" charset="-122"/>
                <a:cs typeface="STKaiti" charset="-122"/>
              </a:rPr>
              <a:t>byte</a:t>
            </a:r>
            <a:r>
              <a:rPr lang="en-US" altLang="zh-CN" sz="1600" dirty="0" smtClean="0">
                <a:latin typeface="STKaiti" charset="-122"/>
                <a:ea typeface="STKaiti" charset="-122"/>
                <a:cs typeface="STKaiti" charset="-122"/>
              </a:rPr>
              <a:t>[]</a:t>
            </a:r>
          </a:p>
          <a:p>
            <a:pPr marL="342900" lvl="0" indent="-342900">
              <a:spcAft>
                <a:spcPts val="0"/>
              </a:spcAft>
              <a:buFont typeface="+mj-lt"/>
              <a:buAutoNum type="arabicParenBoth"/>
            </a:pPr>
            <a:endParaRPr lang="zh-CN" altLang="zh-CN" sz="1600" dirty="0">
              <a:latin typeface="STKaiti" charset="-122"/>
              <a:ea typeface="STKaiti" charset="-122"/>
              <a:cs typeface="STKaiti" charset="-122"/>
            </a:endParaRPr>
          </a:p>
          <a:p>
            <a:pPr marL="342900" lvl="0" indent="-342900">
              <a:spcAft>
                <a:spcPts val="0"/>
              </a:spcAft>
              <a:buFont typeface="+mj-lt"/>
              <a:buAutoNum type="arabicParenBoth"/>
            </a:pPr>
            <a:r>
              <a:rPr lang="zh-CN" altLang="zh-CN" sz="1600" dirty="0">
                <a:latin typeface="STKaiti" charset="-122"/>
                <a:ea typeface="STKaiti" charset="-122"/>
                <a:cs typeface="STKaiti" charset="-122"/>
              </a:rPr>
              <a:t>处理到消息时，取得证券代码的对应的字节，查询内存中的键值对，拷贝源消息的所有字段，同时将键值对中值部分追加到到字节数组最后</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marL="342900" lvl="0" indent="-342900">
              <a:spcAft>
                <a:spcPts val="0"/>
              </a:spcAft>
              <a:buFont typeface="+mj-lt"/>
              <a:buAutoNum type="arabicParenBoth"/>
            </a:pPr>
            <a:endParaRPr lang="zh-CN" altLang="zh-CN" sz="1600" dirty="0">
              <a:latin typeface="STKaiti" charset="-122"/>
              <a:ea typeface="STKaiti" charset="-122"/>
              <a:cs typeface="STKaiti" charset="-122"/>
            </a:endParaRPr>
          </a:p>
        </p:txBody>
      </p:sp>
      <p:pic>
        <p:nvPicPr>
          <p:cNvPr id="22" name="图片 21" descr="屏幕快照%202018-03-24%20上午2.07.2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5831" y="2327518"/>
            <a:ext cx="3965869" cy="4227579"/>
          </a:xfrm>
          <a:prstGeom prst="rect">
            <a:avLst/>
          </a:prstGeom>
          <a:noFill/>
          <a:ln>
            <a:noFill/>
          </a:ln>
        </p:spPr>
      </p:pic>
    </p:spTree>
    <p:extLst>
      <p:ext uri="{BB962C8B-B14F-4D97-AF65-F5344CB8AC3E}">
        <p14:creationId xmlns:p14="http://schemas.microsoft.com/office/powerpoint/2010/main" val="176796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a:solidFill>
                    <a:schemeClr val="tx1">
                      <a:lumMod val="75000"/>
                      <a:lumOff val="25000"/>
                    </a:schemeClr>
                  </a:solidFill>
                  <a:latin typeface="STKaiti" charset="-122"/>
                  <a:ea typeface="STKaiti" charset="-122"/>
                  <a:cs typeface="STKaiti" charset="-122"/>
                </a:rPr>
                <a:t>实时静态数据附加子系统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动态建模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完成情况</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8" name="图片 17" descr="屏幕快照%202018-03-24%20上午2.42.4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90" y="2638523"/>
            <a:ext cx="4930999" cy="3584477"/>
          </a:xfrm>
          <a:prstGeom prst="rect">
            <a:avLst/>
          </a:prstGeom>
          <a:noFill/>
          <a:ln>
            <a:noFill/>
          </a:ln>
        </p:spPr>
      </p:pic>
      <p:sp>
        <p:nvSpPr>
          <p:cNvPr id="19" name="矩形 18"/>
          <p:cNvSpPr/>
          <p:nvPr/>
        </p:nvSpPr>
        <p:spPr>
          <a:xfrm>
            <a:off x="7036753" y="3322214"/>
            <a:ext cx="2716847" cy="523220"/>
          </a:xfrm>
          <a:prstGeom prst="rect">
            <a:avLst/>
          </a:prstGeom>
        </p:spPr>
        <p:txBody>
          <a:bodyPr wrap="square">
            <a:spAutoFit/>
          </a:bodyPr>
          <a:lstStyle/>
          <a:p>
            <a:pPr>
              <a:spcAft>
                <a:spcPts val="0"/>
              </a:spcAft>
            </a:pPr>
            <a:r>
              <a:rPr lang="zh-CN" altLang="en-US" sz="2800" dirty="0" smtClean="0">
                <a:latin typeface="STKaiti" charset="-122"/>
                <a:ea typeface="STKaiti" charset="-122"/>
                <a:cs typeface="STKaiti" charset="-122"/>
              </a:rPr>
              <a:t>目前完成</a:t>
            </a:r>
            <a:r>
              <a:rPr lang="en-US" altLang="zh-CN" sz="2800" dirty="0" smtClean="0">
                <a:latin typeface="STKaiti" charset="-122"/>
                <a:ea typeface="STKaiti" charset="-122"/>
                <a:cs typeface="STKaiti" charset="-122"/>
              </a:rPr>
              <a:t>100%</a:t>
            </a:r>
            <a:endParaRPr lang="zh-CN" altLang="zh-CN" sz="2800" dirty="0">
              <a:latin typeface="STKaiti" charset="-122"/>
              <a:ea typeface="STKaiti" charset="-122"/>
              <a:cs typeface="STKaiti" charset="-122"/>
            </a:endParaRPr>
          </a:p>
        </p:txBody>
      </p:sp>
    </p:spTree>
    <p:extLst>
      <p:ext uri="{BB962C8B-B14F-4D97-AF65-F5344CB8AC3E}">
        <p14:creationId xmlns:p14="http://schemas.microsoft.com/office/powerpoint/2010/main" val="19350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预测对象</a:t>
              </a:r>
              <a:r>
                <a:rPr lang="zh-CN" altLang="zh-CN" sz="2000" dirty="0" smtClean="0">
                  <a:solidFill>
                    <a:schemeClr val="tx1">
                      <a:lumMod val="75000"/>
                      <a:lumOff val="25000"/>
                    </a:schemeClr>
                  </a:solidFill>
                  <a:latin typeface="STKaiti" charset="-122"/>
                  <a:ea typeface="STKaiti" charset="-122"/>
                  <a:cs typeface="STKaiti" charset="-122"/>
                </a:rPr>
                <a:t>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离散值预测</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连续值预测</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205327" y="3169277"/>
            <a:ext cx="5065173" cy="2003435"/>
          </a:xfrm>
          <a:prstGeom prst="rect">
            <a:avLst/>
          </a:prstGeom>
        </p:spPr>
        <p:txBody>
          <a:bodyPr wrap="square">
            <a:spAutoFit/>
          </a:bodyPr>
          <a:lstStyle/>
          <a:p>
            <a:pPr indent="304800">
              <a:spcAft>
                <a:spcPts val="0"/>
              </a:spcAft>
            </a:pPr>
            <a:r>
              <a:rPr lang="zh-CN" altLang="zh-CN" sz="2000" dirty="0">
                <a:latin typeface="STKaiti" charset="-122"/>
                <a:ea typeface="STKaiti" charset="-122"/>
                <a:cs typeface="STKaiti" charset="-122"/>
              </a:rPr>
              <a:t>预测涨跌结果，这部分主要考虑到的是股票当前所处的环境，如成交量、成交额、五档行情对于价格的影响，忽略时间因素，认为股票价格是由以上这些因变量线性组合，再通过</a:t>
            </a:r>
            <a:r>
              <a:rPr lang="en-US" altLang="zh-CN" sz="2000" dirty="0">
                <a:latin typeface="STKaiti" charset="-122"/>
                <a:ea typeface="STKaiti" charset="-122"/>
                <a:cs typeface="STKaiti" charset="-122"/>
              </a:rPr>
              <a:t>Logistic</a:t>
            </a:r>
            <a:r>
              <a:rPr lang="zh-CN" altLang="zh-CN" sz="2000" dirty="0">
                <a:latin typeface="STKaiti" charset="-122"/>
                <a:ea typeface="STKaiti" charset="-122"/>
                <a:cs typeface="STKaiti" charset="-122"/>
              </a:rPr>
              <a:t>函数映射得到，研究方法是逻辑回归。</a:t>
            </a:r>
          </a:p>
        </p:txBody>
      </p:sp>
      <p:sp>
        <p:nvSpPr>
          <p:cNvPr id="7" name="矩形 6"/>
          <p:cNvSpPr/>
          <p:nvPr/>
        </p:nvSpPr>
        <p:spPr>
          <a:xfrm>
            <a:off x="5816694" y="3169277"/>
            <a:ext cx="5772582" cy="1631216"/>
          </a:xfrm>
          <a:prstGeom prst="rect">
            <a:avLst/>
          </a:prstGeom>
        </p:spPr>
        <p:txBody>
          <a:bodyPr wrap="square">
            <a:spAutoFit/>
          </a:bodyPr>
          <a:lstStyle/>
          <a:p>
            <a:r>
              <a:rPr lang="zh-CN" altLang="en-US" sz="2000" dirty="0" smtClean="0">
                <a:latin typeface="STKaiti" charset="-122"/>
                <a:ea typeface="STKaiti" charset="-122"/>
                <a:cs typeface="STKaiti" charset="-122"/>
              </a:rPr>
              <a:t>        </a:t>
            </a:r>
            <a:r>
              <a:rPr lang="zh-CN" altLang="zh-CN" sz="2000" dirty="0" smtClean="0">
                <a:latin typeface="STKaiti" charset="-122"/>
                <a:ea typeface="STKaiti" charset="-122"/>
                <a:cs typeface="STKaiti" charset="-122"/>
              </a:rPr>
              <a:t>预测</a:t>
            </a:r>
            <a:r>
              <a:rPr lang="zh-CN" altLang="zh-CN" sz="2000" dirty="0">
                <a:latin typeface="STKaiti" charset="-122"/>
                <a:ea typeface="STKaiti" charset="-122"/>
                <a:cs typeface="STKaiti" charset="-122"/>
              </a:rPr>
              <a:t>最新股票价格，这部分主要考虑到股票价格的时间序列，忽略股票的其他特征，认为现在的股票是通过以往的股票价格以及以往股票价格预测的残差线性组合得到的，通过建立自回归</a:t>
            </a:r>
            <a:r>
              <a:rPr lang="en-US" altLang="zh-CN" sz="2000" dirty="0">
                <a:latin typeface="STKaiti" charset="-122"/>
                <a:ea typeface="STKaiti" charset="-122"/>
                <a:cs typeface="STKaiti" charset="-122"/>
              </a:rPr>
              <a:t>-</a:t>
            </a:r>
            <a:r>
              <a:rPr lang="zh-CN" altLang="zh-CN" sz="2000" dirty="0">
                <a:latin typeface="STKaiti" charset="-122"/>
                <a:ea typeface="STKaiti" charset="-122"/>
                <a:cs typeface="STKaiti" charset="-122"/>
              </a:rPr>
              <a:t>移动平均模型研究。</a:t>
            </a:r>
          </a:p>
        </p:txBody>
      </p:sp>
    </p:spTree>
    <p:extLst>
      <p:ext uri="{BB962C8B-B14F-4D97-AF65-F5344CB8AC3E}">
        <p14:creationId xmlns:p14="http://schemas.microsoft.com/office/powerpoint/2010/main" val="20851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离散值预测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流程</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数据标准化</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8" name="图片 17" descr="屏幕快照%202018-03-25%20上午2.20.50.png"/>
          <p:cNvPicPr/>
          <p:nvPr/>
        </p:nvPicPr>
        <p:blipFill>
          <a:blip r:embed="rId3">
            <a:extLst>
              <a:ext uri="{28A0092B-C50C-407E-A947-70E740481C1C}">
                <a14:useLocalDpi xmlns:a14="http://schemas.microsoft.com/office/drawing/2010/main" val="0"/>
              </a:ext>
            </a:extLst>
          </a:blip>
          <a:srcRect/>
          <a:stretch>
            <a:fillRect/>
          </a:stretch>
        </p:blipFill>
        <p:spPr bwMode="auto">
          <a:xfrm>
            <a:off x="841287" y="3152431"/>
            <a:ext cx="4342130" cy="1190625"/>
          </a:xfrm>
          <a:prstGeom prst="rect">
            <a:avLst/>
          </a:prstGeom>
          <a:noFill/>
          <a:ln>
            <a:noFill/>
          </a:ln>
        </p:spPr>
      </p:pic>
      <p:sp>
        <p:nvSpPr>
          <p:cNvPr id="8" name="矩形 7"/>
          <p:cNvSpPr/>
          <p:nvPr/>
        </p:nvSpPr>
        <p:spPr>
          <a:xfrm>
            <a:off x="5554012" y="2363899"/>
            <a:ext cx="6096000" cy="1323439"/>
          </a:xfrm>
          <a:prstGeom prst="rect">
            <a:avLst/>
          </a:prstGeom>
        </p:spPr>
        <p:txBody>
          <a:bodyPr>
            <a:spAutoFit/>
          </a:bodyPr>
          <a:lstStyle/>
          <a:p>
            <a:pPr indent="304800">
              <a:spcAft>
                <a:spcPts val="0"/>
              </a:spcAft>
            </a:pPr>
            <a:r>
              <a:rPr lang="zh-CN" altLang="zh-CN" sz="1600" dirty="0">
                <a:latin typeface="STKaiti" charset="-122"/>
                <a:ea typeface="STKaiti" charset="-122"/>
                <a:cs typeface="STKaiti" charset="-122"/>
              </a:rPr>
              <a:t>数据的标准化是将数据按比例缩放，使之落入一个小的特定区间。由于各个指标度量单位是不同的，为了能够将指标参与评价计算，需要对指标进行规范化处理，通过函数变换将其数值映射到某个数值区间。使得不同度量之间的特征具有可比性，同时不改变原始数据的分布。</a:t>
            </a:r>
          </a:p>
        </p:txBody>
      </p:sp>
      <mc:AlternateContent xmlns:mc="http://schemas.openxmlformats.org/markup-compatibility/2006" xmlns:a14="http://schemas.microsoft.com/office/drawing/2010/main">
        <mc:Choice Requires="a14">
          <p:sp>
            <p:nvSpPr>
              <p:cNvPr id="17" name="矩形 16"/>
              <p:cNvSpPr/>
              <p:nvPr/>
            </p:nvSpPr>
            <p:spPr>
              <a:xfrm>
                <a:off x="5632359" y="3687338"/>
                <a:ext cx="6096000" cy="2584682"/>
              </a:xfrm>
              <a:prstGeom prst="rect">
                <a:avLst/>
              </a:prstGeom>
            </p:spPr>
            <p:txBody>
              <a:bodyPr>
                <a:spAutoFit/>
              </a:bodyPr>
              <a:lstStyle/>
              <a:p>
                <a:pPr>
                  <a:spcAft>
                    <a:spcPts val="0"/>
                  </a:spcAft>
                </a:pPr>
                <a:r>
                  <a:rPr lang="zh-CN" altLang="zh-CN" sz="1600" dirty="0">
                    <a:latin typeface="STKaiti" charset="-122"/>
                    <a:ea typeface="STKaiti" charset="-122"/>
                    <a:cs typeface="STKaiti" charset="-122"/>
                  </a:rPr>
                  <a:t>（</a:t>
                </a: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）若某一列为连续型变量，采用</a:t>
                </a:r>
                <a:r>
                  <a:rPr lang="en-US" altLang="zh-CN" sz="1600" dirty="0">
                    <a:latin typeface="STKaiti" charset="-122"/>
                    <a:ea typeface="STKaiti" charset="-122"/>
                    <a:cs typeface="STKaiti" charset="-122"/>
                  </a:rPr>
                  <a:t>Z-score</a:t>
                </a:r>
                <a:r>
                  <a:rPr lang="zh-CN" altLang="zh-CN" sz="1600" dirty="0">
                    <a:latin typeface="STKaiti" charset="-122"/>
                    <a:ea typeface="STKaiti" charset="-122"/>
                    <a:cs typeface="STKaiti" charset="-122"/>
                  </a:rPr>
                  <a:t>方法标准化</a:t>
                </a:r>
              </a:p>
              <a:p>
                <a:pPr indent="304800">
                  <a:spcAft>
                    <a:spcPts val="0"/>
                  </a:spcAft>
                </a:pPr>
                <a:r>
                  <a:rPr lang="zh-CN" altLang="zh-CN" sz="1600" dirty="0">
                    <a:latin typeface="STKaiti" charset="-122"/>
                    <a:ea typeface="STKaiti" charset="-122"/>
                    <a:cs typeface="STKaiti" charset="-122"/>
                  </a:rPr>
                  <a:t>这种方法通过原始数据的均值和标准差进行数据的标准化。经过处理的数据符合标准正态分布，即均值为</a:t>
                </a:r>
                <a:r>
                  <a:rPr lang="en-US" altLang="zh-CN" sz="1600" dirty="0">
                    <a:latin typeface="STKaiti" charset="-122"/>
                    <a:ea typeface="STKaiti" charset="-122"/>
                    <a:cs typeface="STKaiti" charset="-122"/>
                  </a:rPr>
                  <a:t>0</a:t>
                </a:r>
                <a:r>
                  <a:rPr lang="zh-CN" altLang="zh-CN" sz="1600" dirty="0">
                    <a:latin typeface="STKaiti" charset="-122"/>
                    <a:ea typeface="STKaiti" charset="-122"/>
                    <a:cs typeface="STKaiti" charset="-122"/>
                  </a:rPr>
                  <a:t>，标准差为</a:t>
                </a: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，转化函数为：</a:t>
                </a:r>
              </a:p>
              <a:p>
                <a:pPr>
                  <a:spcAft>
                    <a:spcPts val="0"/>
                  </a:spcAft>
                </a:pPr>
                <a14:m>
                  <m:oMathPara xmlns:m="http://schemas.openxmlformats.org/officeDocument/2006/math">
                    <m:oMathParaPr>
                      <m:jc m:val="centerGroup"/>
                    </m:oMathParaPr>
                    <m:oMath xmlns:m="http://schemas.openxmlformats.org/officeDocument/2006/math">
                      <m:sSup>
                        <m:sSupPr>
                          <m:ctrlPr>
                            <a:rPr lang="zh-CN" altLang="zh-CN" sz="1600" i="1">
                              <a:latin typeface="Cambria Math" charset="0"/>
                              <a:ea typeface="STKaiti" charset="-122"/>
                              <a:cs typeface="STKaiti" charset="-122"/>
                            </a:rPr>
                          </m:ctrlPr>
                        </m:sSupPr>
                        <m:e>
                          <m:r>
                            <a:rPr lang="en-US" altLang="zh-CN" sz="1600">
                              <a:latin typeface="Cambria Math" charset="0"/>
                              <a:ea typeface="STKaiti" charset="-122"/>
                              <a:cs typeface="STKaiti" charset="-122"/>
                            </a:rPr>
                            <m:t>𝑋</m:t>
                          </m:r>
                        </m:e>
                        <m:sup>
                          <m:r>
                            <a:rPr lang="en-US" altLang="zh-CN" sz="1600">
                              <a:latin typeface="Cambria Math" charset="0"/>
                              <a:ea typeface="STKaiti" charset="-122"/>
                              <a:cs typeface="STKaiti" charset="-122"/>
                            </a:rPr>
                            <m:t>∗</m:t>
                          </m:r>
                        </m:sup>
                      </m:sSup>
                      <m:r>
                        <a:rPr lang="en-US" altLang="zh-CN" sz="1600">
                          <a:latin typeface="Cambria Math" charset="0"/>
                          <a:ea typeface="STKaiti" charset="-122"/>
                          <a:cs typeface="STKaiti" charset="-122"/>
                        </a:rPr>
                        <m:t>=</m:t>
                      </m:r>
                      <m:f>
                        <m:fPr>
                          <m:ctrlPr>
                            <a:rPr lang="zh-CN" altLang="zh-CN" sz="1600" i="1">
                              <a:latin typeface="Cambria Math" charset="0"/>
                              <a:ea typeface="STKaiti" charset="-122"/>
                              <a:cs typeface="STKaiti" charset="-122"/>
                            </a:rPr>
                          </m:ctrlPr>
                        </m:fPr>
                        <m:num>
                          <m:r>
                            <m:rPr>
                              <m:sty m:val="p"/>
                            </m:rPr>
                            <a:rPr lang="en-US" altLang="zh-CN" sz="1600">
                              <a:latin typeface="Cambria Math" charset="0"/>
                              <a:ea typeface="STKaiti" charset="-122"/>
                              <a:cs typeface="STKaiti" charset="-122"/>
                            </a:rPr>
                            <m:t>X</m:t>
                          </m:r>
                          <m:r>
                            <a:rPr lang="en-US" altLang="zh-CN" sz="1600">
                              <a:latin typeface="Cambria Math" charset="0"/>
                              <a:ea typeface="STKaiti" charset="-122"/>
                              <a:cs typeface="STKaiti" charset="-122"/>
                            </a:rPr>
                            <m:t>−</m:t>
                          </m:r>
                          <m:r>
                            <m:rPr>
                              <m:sty m:val="p"/>
                            </m:rPr>
                            <a:rPr lang="en-US" altLang="zh-CN" sz="1600">
                              <a:latin typeface="Cambria Math" charset="0"/>
                              <a:ea typeface="STKaiti" charset="-122"/>
                              <a:cs typeface="STKaiti" charset="-122"/>
                            </a:rPr>
                            <m:t>μ</m:t>
                          </m:r>
                        </m:num>
                        <m:den>
                          <m:r>
                            <m:rPr>
                              <m:sty m:val="p"/>
                            </m:rPr>
                            <a:rPr lang="en-US" altLang="zh-CN" sz="1600">
                              <a:latin typeface="Cambria Math" charset="0"/>
                              <a:ea typeface="STKaiti" charset="-122"/>
                              <a:cs typeface="STKaiti" charset="-122"/>
                            </a:rPr>
                            <m:t>σ</m:t>
                          </m:r>
                        </m:den>
                      </m:f>
                    </m:oMath>
                  </m:oMathPara>
                </a14:m>
                <a:endParaRPr lang="zh-CN" altLang="zh-CN" sz="1600" dirty="0">
                  <a:latin typeface="STKaiti" charset="-122"/>
                  <a:ea typeface="STKaiti" charset="-122"/>
                  <a:cs typeface="STKaiti" charset="-122"/>
                </a:endParaRPr>
              </a:p>
              <a:p>
                <a:pPr>
                  <a:spcAft>
                    <a:spcPts val="0"/>
                  </a:spcAft>
                </a:pPr>
                <a:r>
                  <a:rPr lang="zh-CN" altLang="zh-CN" sz="1600" dirty="0">
                    <a:latin typeface="STKaiti" charset="-122"/>
                    <a:ea typeface="STKaiti" charset="-122"/>
                    <a:cs typeface="STKaiti" charset="-122"/>
                  </a:rPr>
                  <a:t>其中</a:t>
                </a:r>
                <a14:m>
                  <m:oMath xmlns:m="http://schemas.openxmlformats.org/officeDocument/2006/math">
                    <m:r>
                      <m:rPr>
                        <m:sty m:val="p"/>
                      </m:rPr>
                      <a:rPr lang="en-US" altLang="zh-CN" sz="1600">
                        <a:latin typeface="Cambria Math" charset="0"/>
                        <a:ea typeface="STKaiti" charset="-122"/>
                        <a:cs typeface="STKaiti" charset="-122"/>
                      </a:rPr>
                      <m:t>μ</m:t>
                    </m:r>
                  </m:oMath>
                </a14:m>
                <a:r>
                  <a:rPr lang="zh-CN" altLang="zh-CN" sz="1600" dirty="0">
                    <a:latin typeface="STKaiti" charset="-122"/>
                    <a:ea typeface="STKaiti" charset="-122"/>
                    <a:cs typeface="STKaiti" charset="-122"/>
                  </a:rPr>
                  <a:t>为所有样本的均值，</a:t>
                </a:r>
                <a14:m>
                  <m:oMath xmlns:m="http://schemas.openxmlformats.org/officeDocument/2006/math">
                    <m:r>
                      <m:rPr>
                        <m:sty m:val="p"/>
                      </m:rPr>
                      <a:rPr lang="en-US" altLang="zh-CN" sz="1600">
                        <a:latin typeface="Cambria Math" charset="0"/>
                        <a:ea typeface="STKaiti" charset="-122"/>
                        <a:cs typeface="STKaiti" charset="-122"/>
                      </a:rPr>
                      <m:t>σ</m:t>
                    </m:r>
                  </m:oMath>
                </a14:m>
                <a:r>
                  <a:rPr lang="zh-CN" altLang="zh-CN" sz="1600" dirty="0">
                    <a:latin typeface="STKaiti" charset="-122"/>
                    <a:ea typeface="STKaiti" charset="-122"/>
                    <a:cs typeface="STKaiti" charset="-122"/>
                  </a:rPr>
                  <a:t>为所有样本的标准差</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r>
                  <a:rPr lang="zh-CN" altLang="en-US" sz="1600" dirty="0" smtClean="0">
                    <a:latin typeface="STKaiti" charset="-122"/>
                    <a:ea typeface="STKaiti" charset="-122"/>
                    <a:cs typeface="STKaiti" charset="-122"/>
                  </a:rPr>
                  <a:t>（</a:t>
                </a:r>
                <a:r>
                  <a:rPr lang="en-US" altLang="zh-CN" sz="1600" dirty="0" smtClean="0">
                    <a:latin typeface="STKaiti" charset="-122"/>
                    <a:ea typeface="STKaiti" charset="-122"/>
                    <a:cs typeface="STKaiti" charset="-122"/>
                  </a:rPr>
                  <a:t>2</a:t>
                </a:r>
                <a:r>
                  <a:rPr lang="zh-CN" altLang="en-US" sz="1600" dirty="0" smtClean="0">
                    <a:latin typeface="STKaiti" charset="-122"/>
                    <a:ea typeface="STKaiti" charset="-122"/>
                    <a:cs typeface="STKaiti" charset="-122"/>
                  </a:rPr>
                  <a:t>）</a:t>
                </a:r>
                <a:r>
                  <a:rPr lang="zh-CN" altLang="zh-CN" sz="1600" dirty="0">
                    <a:latin typeface="STKaiti" charset="-122"/>
                    <a:ea typeface="STKaiti" charset="-122"/>
                    <a:cs typeface="STKaiti" charset="-122"/>
                  </a:rPr>
                  <a:t>若某一列为离散型变量，将</a:t>
                </a:r>
                <a:r>
                  <a:rPr lang="en-US" altLang="zh-CN" sz="1600" dirty="0">
                    <a:latin typeface="STKaiti" charset="-122"/>
                    <a:ea typeface="STKaiti" charset="-122"/>
                    <a:cs typeface="STKaiti" charset="-122"/>
                  </a:rPr>
                  <a:t>X</a:t>
                </a:r>
                <a:r>
                  <a:rPr lang="zh-CN" altLang="zh-CN" sz="1600" dirty="0">
                    <a:latin typeface="STKaiti" charset="-122"/>
                    <a:ea typeface="STKaiti" charset="-122"/>
                    <a:cs typeface="STKaiti" charset="-122"/>
                  </a:rPr>
                  <a:t>所有样本的取值映射到有限的数值型取值上去。</a:t>
                </a:r>
              </a:p>
              <a:p>
                <a:pPr>
                  <a:spcAft>
                    <a:spcPts val="0"/>
                  </a:spcAft>
                </a:pPr>
                <a:endParaRPr lang="zh-CN" altLang="zh-CN" sz="1600" dirty="0">
                  <a:latin typeface="STKaiti" charset="-122"/>
                  <a:ea typeface="STKaiti" charset="-122"/>
                  <a:cs typeface="STKaiti"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5632359" y="3687338"/>
                <a:ext cx="6096000" cy="2584682"/>
              </a:xfrm>
              <a:prstGeom prst="rect">
                <a:avLst/>
              </a:prstGeom>
              <a:blipFill rotWithShape="0">
                <a:blip r:embed="rId4"/>
                <a:stretch>
                  <a:fillRect l="-600" t="-7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6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sp>
        <p:nvSpPr>
          <p:cNvPr id="3" name="矩形 2"/>
          <p:cNvSpPr/>
          <p:nvPr/>
        </p:nvSpPr>
        <p:spPr>
          <a:xfrm>
            <a:off x="0" y="0"/>
            <a:ext cx="2641600" cy="6858000"/>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2782" y="2200727"/>
            <a:ext cx="1736035" cy="246389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79510" y="2705725"/>
            <a:ext cx="682580" cy="1446550"/>
          </a:xfrm>
          <a:prstGeom prst="rect">
            <a:avLst/>
          </a:prstGeom>
          <a:noFill/>
        </p:spPr>
        <p:txBody>
          <a:bodyPr wrap="square" rtlCol="0">
            <a:spAutoFit/>
          </a:bodyPr>
          <a:lstStyle/>
          <a:p>
            <a:r>
              <a:rPr lang="zh-CN" altLang="en-US" sz="4400" b="1" dirty="0" smtClean="0">
                <a:solidFill>
                  <a:schemeClr val="bg1"/>
                </a:solidFill>
                <a:latin typeface="宋体" panose="02010600030101010101" pitchFamily="2" charset="-122"/>
                <a:ea typeface="宋体" panose="02010600030101010101" pitchFamily="2" charset="-122"/>
              </a:rPr>
              <a:t>目录</a:t>
            </a:r>
            <a:endParaRPr lang="zh-CN" altLang="en-US" sz="4400" b="1" dirty="0">
              <a:solidFill>
                <a:schemeClr val="bg1"/>
              </a:solidFill>
              <a:latin typeface="宋体" panose="02010600030101010101" pitchFamily="2" charset="-122"/>
              <a:ea typeface="宋体" panose="02010600030101010101" pitchFamily="2" charset="-122"/>
            </a:endParaRPr>
          </a:p>
        </p:txBody>
      </p:sp>
      <p:sp>
        <p:nvSpPr>
          <p:cNvPr id="5" name="文本框 4"/>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094382" y="1691796"/>
            <a:ext cx="8068918" cy="3502503"/>
            <a:chOff x="4102342" y="1264570"/>
            <a:chExt cx="7599018" cy="3309698"/>
          </a:xfrm>
        </p:grpSpPr>
        <p:grpSp>
          <p:nvGrpSpPr>
            <p:cNvPr id="12" name="组合 11"/>
            <p:cNvGrpSpPr/>
            <p:nvPr/>
          </p:nvGrpSpPr>
          <p:grpSpPr>
            <a:xfrm>
              <a:off x="4106212" y="1264570"/>
              <a:ext cx="7595148" cy="1384995"/>
              <a:chOff x="5617512" y="843206"/>
              <a:chExt cx="7595148" cy="1384995"/>
            </a:xfrm>
          </p:grpSpPr>
          <p:sp>
            <p:nvSpPr>
              <p:cNvPr id="6" name="文本框 5"/>
              <p:cNvSpPr txBox="1"/>
              <p:nvPr/>
            </p:nvSpPr>
            <p:spPr>
              <a:xfrm>
                <a:off x="6100110" y="843206"/>
                <a:ext cx="7112550" cy="1384995"/>
              </a:xfrm>
              <a:prstGeom prst="rect">
                <a:avLst/>
              </a:prstGeom>
              <a:noFill/>
            </p:spPr>
            <p:txBody>
              <a:bodyPr wrap="square" rtlCol="0">
                <a:spAutoFit/>
              </a:bodyPr>
              <a:lstStyle/>
              <a:p>
                <a:r>
                  <a:rPr lang="zh-CN" altLang="en-US" sz="2800" dirty="0" smtClean="0">
                    <a:solidFill>
                      <a:schemeClr val="bg2">
                        <a:lumMod val="10000"/>
                      </a:schemeClr>
                    </a:solidFill>
                    <a:latin typeface="华文楷体" panose="02010600040101010101" pitchFamily="2" charset="-122"/>
                    <a:ea typeface="华文楷体" panose="02010600040101010101" pitchFamily="2" charset="-122"/>
                  </a:rPr>
                  <a:t>论文内容、进度安排、论文</a:t>
                </a:r>
                <a:r>
                  <a:rPr lang="zh-CN" altLang="en-US" sz="2800" dirty="0">
                    <a:solidFill>
                      <a:schemeClr val="bg2">
                        <a:lumMod val="10000"/>
                      </a:schemeClr>
                    </a:solidFill>
                    <a:latin typeface="华文楷体" panose="02010600040101010101" pitchFamily="2" charset="-122"/>
                    <a:ea typeface="华文楷体" panose="02010600040101010101" pitchFamily="2" charset="-122"/>
                  </a:rPr>
                  <a:t>如期完成的可能性</a:t>
                </a:r>
              </a:p>
              <a:p>
                <a:endParaRPr lang="zh-CN" altLang="en-US" sz="2800" dirty="0">
                  <a:solidFill>
                    <a:schemeClr val="bg2">
                      <a:lumMod val="10000"/>
                    </a:schemeClr>
                  </a:solidFill>
                  <a:latin typeface="华文楷体" panose="02010600040101010101" pitchFamily="2" charset="-122"/>
                  <a:ea typeface="华文楷体" panose="02010600040101010101" pitchFamily="2" charset="-122"/>
                </a:endParaRPr>
              </a:p>
            </p:txBody>
          </p:sp>
          <p:sp>
            <p:nvSpPr>
              <p:cNvPr id="27" name="矩形 26"/>
              <p:cNvSpPr/>
              <p:nvPr/>
            </p:nvSpPr>
            <p:spPr>
              <a:xfrm>
                <a:off x="5617512" y="914931"/>
                <a:ext cx="318052" cy="318052"/>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85000"/>
                        <a:lumOff val="15000"/>
                      </a:schemeClr>
                    </a:solidFill>
                    <a:latin typeface="华文楷体" panose="02010600040101010101" pitchFamily="2" charset="-122"/>
                    <a:ea typeface="华文楷体" panose="02010600040101010101" pitchFamily="2" charset="-122"/>
                  </a:rPr>
                  <a:t>1</a:t>
                </a:r>
                <a:endParaRPr lang="zh-CN" altLang="en-US" sz="2000" dirty="0">
                  <a:solidFill>
                    <a:schemeClr val="tx1">
                      <a:lumMod val="85000"/>
                      <a:lumOff val="15000"/>
                    </a:schemeClr>
                  </a:solidFill>
                  <a:latin typeface="华文楷体" panose="02010600040101010101" pitchFamily="2" charset="-122"/>
                  <a:ea typeface="华文楷体" panose="02010600040101010101" pitchFamily="2" charset="-122"/>
                </a:endParaRPr>
              </a:p>
            </p:txBody>
          </p:sp>
        </p:grpSp>
        <p:grpSp>
          <p:nvGrpSpPr>
            <p:cNvPr id="13" name="组合 12"/>
            <p:cNvGrpSpPr/>
            <p:nvPr/>
          </p:nvGrpSpPr>
          <p:grpSpPr>
            <a:xfrm>
              <a:off x="4106212" y="2131761"/>
              <a:ext cx="3399486" cy="494418"/>
              <a:chOff x="5617512" y="1409450"/>
              <a:chExt cx="3399486" cy="494418"/>
            </a:xfrm>
          </p:grpSpPr>
          <p:sp>
            <p:nvSpPr>
              <p:cNvPr id="7" name="文本框 6"/>
              <p:cNvSpPr txBox="1"/>
              <p:nvPr/>
            </p:nvSpPr>
            <p:spPr>
              <a:xfrm>
                <a:off x="6100110" y="1409450"/>
                <a:ext cx="2916888" cy="494418"/>
              </a:xfrm>
              <a:prstGeom prst="rect">
                <a:avLst/>
              </a:prstGeom>
              <a:noFill/>
            </p:spPr>
            <p:txBody>
              <a:bodyPr wrap="square" rtlCol="0">
                <a:spAutoFit/>
              </a:bodyPr>
              <a:lstStyle/>
              <a:p>
                <a:r>
                  <a:rPr lang="zh-CN" altLang="en-US" sz="2800" dirty="0" smtClean="0">
                    <a:solidFill>
                      <a:schemeClr val="bg2">
                        <a:lumMod val="10000"/>
                      </a:schemeClr>
                    </a:solidFill>
                    <a:latin typeface="华文楷体" panose="02010600040101010101" pitchFamily="2" charset="-122"/>
                    <a:ea typeface="华文楷体" panose="02010600040101010101" pitchFamily="2" charset="-122"/>
                  </a:rPr>
                  <a:t>研究内容</a:t>
                </a:r>
                <a:endParaRPr lang="zh-CN" altLang="en-US" sz="2800" dirty="0">
                  <a:solidFill>
                    <a:schemeClr val="bg2">
                      <a:lumMod val="10000"/>
                    </a:schemeClr>
                  </a:solidFill>
                  <a:latin typeface="华文楷体" panose="02010600040101010101" pitchFamily="2" charset="-122"/>
                  <a:ea typeface="华文楷体" panose="02010600040101010101" pitchFamily="2" charset="-122"/>
                </a:endParaRPr>
              </a:p>
            </p:txBody>
          </p:sp>
          <p:sp>
            <p:nvSpPr>
              <p:cNvPr id="28" name="矩形 27"/>
              <p:cNvSpPr/>
              <p:nvPr/>
            </p:nvSpPr>
            <p:spPr>
              <a:xfrm>
                <a:off x="5617512" y="1553063"/>
                <a:ext cx="318052" cy="318052"/>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85000"/>
                        <a:lumOff val="15000"/>
                      </a:schemeClr>
                    </a:solidFill>
                    <a:latin typeface="华文楷体" panose="02010600040101010101" pitchFamily="2" charset="-122"/>
                    <a:ea typeface="华文楷体" panose="02010600040101010101" pitchFamily="2" charset="-122"/>
                  </a:rPr>
                  <a:t>2</a:t>
                </a:r>
                <a:endParaRPr lang="zh-CN" altLang="en-US" sz="2000" dirty="0">
                  <a:solidFill>
                    <a:schemeClr val="tx1">
                      <a:lumMod val="85000"/>
                      <a:lumOff val="15000"/>
                    </a:schemeClr>
                  </a:solidFill>
                  <a:latin typeface="华文楷体" panose="02010600040101010101" pitchFamily="2" charset="-122"/>
                  <a:ea typeface="华文楷体" panose="02010600040101010101" pitchFamily="2" charset="-122"/>
                </a:endParaRPr>
              </a:p>
            </p:txBody>
          </p:sp>
        </p:grpSp>
        <p:grpSp>
          <p:nvGrpSpPr>
            <p:cNvPr id="14" name="组合 13"/>
            <p:cNvGrpSpPr/>
            <p:nvPr/>
          </p:nvGrpSpPr>
          <p:grpSpPr>
            <a:xfrm>
              <a:off x="4102342" y="3107478"/>
              <a:ext cx="6137485" cy="523220"/>
              <a:chOff x="5609348" y="2154262"/>
              <a:chExt cx="6137485" cy="523220"/>
            </a:xfrm>
          </p:grpSpPr>
          <p:sp>
            <p:nvSpPr>
              <p:cNvPr id="8" name="文本框 7"/>
              <p:cNvSpPr txBox="1"/>
              <p:nvPr/>
            </p:nvSpPr>
            <p:spPr>
              <a:xfrm>
                <a:off x="6095816" y="2154262"/>
                <a:ext cx="5651017" cy="523220"/>
              </a:xfrm>
              <a:prstGeom prst="rect">
                <a:avLst/>
              </a:prstGeom>
              <a:noFill/>
            </p:spPr>
            <p:txBody>
              <a:bodyPr wrap="square" rtlCol="0">
                <a:spAutoFit/>
              </a:bodyPr>
              <a:lstStyle/>
              <a:p>
                <a:r>
                  <a:rPr lang="zh-CN" altLang="en-US" sz="2800" dirty="0" smtClean="0">
                    <a:solidFill>
                      <a:schemeClr val="bg2">
                        <a:lumMod val="10000"/>
                      </a:schemeClr>
                    </a:solidFill>
                    <a:latin typeface="华文楷体" panose="02010600040101010101" pitchFamily="2" charset="-122"/>
                    <a:ea typeface="华文楷体" panose="02010600040101010101" pitchFamily="2" charset="-122"/>
                  </a:rPr>
                  <a:t>后期研究计划的安排</a:t>
                </a:r>
                <a:endParaRPr lang="zh-CN" altLang="en-US" sz="2800" dirty="0">
                  <a:solidFill>
                    <a:schemeClr val="bg2">
                      <a:lumMod val="10000"/>
                    </a:schemeClr>
                  </a:solidFill>
                  <a:latin typeface="华文楷体" panose="02010600040101010101" pitchFamily="2" charset="-122"/>
                  <a:ea typeface="华文楷体" panose="02010600040101010101" pitchFamily="2" charset="-122"/>
                </a:endParaRPr>
              </a:p>
            </p:txBody>
          </p:sp>
          <p:sp>
            <p:nvSpPr>
              <p:cNvPr id="29" name="矩形 28"/>
              <p:cNvSpPr/>
              <p:nvPr/>
            </p:nvSpPr>
            <p:spPr>
              <a:xfrm>
                <a:off x="5609348" y="2226069"/>
                <a:ext cx="318052" cy="318052"/>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85000"/>
                        <a:lumOff val="15000"/>
                      </a:schemeClr>
                    </a:solidFill>
                    <a:latin typeface="华文楷体" panose="02010600040101010101" pitchFamily="2" charset="-122"/>
                    <a:ea typeface="华文楷体" panose="02010600040101010101" pitchFamily="2" charset="-122"/>
                  </a:rPr>
                  <a:t>3</a:t>
                </a:r>
                <a:endParaRPr lang="zh-CN" altLang="en-US" sz="2000" dirty="0">
                  <a:solidFill>
                    <a:schemeClr val="tx1">
                      <a:lumMod val="85000"/>
                      <a:lumOff val="15000"/>
                    </a:schemeClr>
                  </a:solidFill>
                  <a:latin typeface="华文楷体" panose="02010600040101010101" pitchFamily="2" charset="-122"/>
                  <a:ea typeface="华文楷体" panose="02010600040101010101" pitchFamily="2" charset="-122"/>
                </a:endParaRPr>
              </a:p>
            </p:txBody>
          </p:sp>
        </p:grpSp>
        <p:grpSp>
          <p:nvGrpSpPr>
            <p:cNvPr id="15" name="组合 14"/>
            <p:cNvGrpSpPr/>
            <p:nvPr/>
          </p:nvGrpSpPr>
          <p:grpSpPr>
            <a:xfrm>
              <a:off x="4102342" y="4051048"/>
              <a:ext cx="3942203" cy="523220"/>
              <a:chOff x="5609348" y="2723314"/>
              <a:chExt cx="3942203" cy="523220"/>
            </a:xfrm>
          </p:grpSpPr>
          <p:sp>
            <p:nvSpPr>
              <p:cNvPr id="9" name="文本框 8"/>
              <p:cNvSpPr txBox="1"/>
              <p:nvPr/>
            </p:nvSpPr>
            <p:spPr>
              <a:xfrm>
                <a:off x="6095816" y="2723314"/>
                <a:ext cx="3455735" cy="523220"/>
              </a:xfrm>
              <a:prstGeom prst="rect">
                <a:avLst/>
              </a:prstGeom>
              <a:noFill/>
            </p:spPr>
            <p:txBody>
              <a:bodyPr wrap="square" rtlCol="0">
                <a:spAutoFit/>
              </a:bodyPr>
              <a:lstStyle/>
              <a:p>
                <a:r>
                  <a:rPr lang="zh-CN" altLang="en-US" sz="2800" dirty="0" smtClean="0">
                    <a:solidFill>
                      <a:schemeClr val="bg2">
                        <a:lumMod val="10000"/>
                      </a:schemeClr>
                    </a:solidFill>
                    <a:latin typeface="华文楷体" panose="02010600040101010101" pitchFamily="2" charset="-122"/>
                    <a:ea typeface="华文楷体" panose="02010600040101010101" pitchFamily="2" charset="-122"/>
                  </a:rPr>
                  <a:t>存在的问题与困难</a:t>
                </a:r>
                <a:endParaRPr lang="zh-CN" altLang="en-US" sz="2800" dirty="0">
                  <a:solidFill>
                    <a:schemeClr val="bg2">
                      <a:lumMod val="10000"/>
                    </a:schemeClr>
                  </a:solidFill>
                  <a:latin typeface="华文楷体" panose="02010600040101010101" pitchFamily="2" charset="-122"/>
                  <a:ea typeface="华文楷体" panose="02010600040101010101" pitchFamily="2" charset="-122"/>
                </a:endParaRPr>
              </a:p>
            </p:txBody>
          </p:sp>
          <p:sp>
            <p:nvSpPr>
              <p:cNvPr id="30" name="矩形 29"/>
              <p:cNvSpPr/>
              <p:nvPr/>
            </p:nvSpPr>
            <p:spPr>
              <a:xfrm>
                <a:off x="5609348" y="2816978"/>
                <a:ext cx="318052" cy="318052"/>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85000"/>
                        <a:lumOff val="15000"/>
                      </a:schemeClr>
                    </a:solidFill>
                    <a:latin typeface="华文楷体" panose="02010600040101010101" pitchFamily="2" charset="-122"/>
                    <a:ea typeface="华文楷体" panose="02010600040101010101" pitchFamily="2" charset="-122"/>
                  </a:rPr>
                  <a:t>4</a:t>
                </a:r>
                <a:endParaRPr lang="zh-CN" altLang="en-US" sz="2000" dirty="0">
                  <a:solidFill>
                    <a:schemeClr val="tx1">
                      <a:lumMod val="85000"/>
                      <a:lumOff val="15000"/>
                    </a:schemeClr>
                  </a:solidFill>
                  <a:latin typeface="华文楷体" panose="02010600040101010101" pitchFamily="2" charset="-122"/>
                  <a:ea typeface="华文楷体" panose="02010600040101010101" pitchFamily="2" charset="-122"/>
                </a:endParaRPr>
              </a:p>
            </p:txBody>
          </p:sp>
        </p:grpSp>
      </p:grpSp>
    </p:spTree>
    <p:extLst>
      <p:ext uri="{BB962C8B-B14F-4D97-AF65-F5344CB8AC3E}">
        <p14:creationId xmlns:p14="http://schemas.microsoft.com/office/powerpoint/2010/main" val="1539181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1724">
        <p:fade/>
      </p:transition>
    </mc:Choice>
    <mc:Fallback>
      <p:transition spd="med" advTm="1724">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离散值预测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553790" y="1828168"/>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1828168"/>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特征选择</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467006" cy="1200329"/>
            <a:chOff x="669700" y="2049102"/>
            <a:chExt cx="3041187" cy="1200329"/>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1200329"/>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建立逻辑回归模型</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88933" y="1900779"/>
            <a:ext cx="5229594" cy="2031325"/>
          </a:xfrm>
          <a:prstGeom prst="rect">
            <a:avLst/>
          </a:prstGeom>
        </p:spPr>
        <p:txBody>
          <a:bodyPr wrap="square">
            <a:spAutoFit/>
          </a:bodyPr>
          <a:lstStyle/>
          <a:p>
            <a:pPr indent="304800">
              <a:spcAft>
                <a:spcPts val="0"/>
              </a:spcAft>
            </a:pPr>
            <a:r>
              <a:rPr lang="zh-CN" altLang="zh-CN" dirty="0">
                <a:latin typeface="STKaiti" charset="-122"/>
                <a:ea typeface="STKaiti" charset="-122"/>
                <a:cs typeface="STKaiti" charset="-122"/>
              </a:rPr>
              <a:t>特征选择的主要目的有两点：</a:t>
            </a:r>
          </a:p>
          <a:p>
            <a:pPr indent="304800">
              <a:spcAft>
                <a:spcPts val="0"/>
              </a:spcAft>
            </a:pPr>
            <a:r>
              <a:rPr lang="zh-CN" altLang="zh-CN" dirty="0">
                <a:latin typeface="STKaiti" charset="-122"/>
                <a:ea typeface="STKaiti" charset="-122"/>
                <a:cs typeface="STKaiti" charset="-122"/>
              </a:rPr>
              <a:t>（</a:t>
            </a:r>
            <a:r>
              <a:rPr lang="en-US" altLang="zh-CN" dirty="0">
                <a:latin typeface="STKaiti" charset="-122"/>
                <a:ea typeface="STKaiti" charset="-122"/>
                <a:cs typeface="STKaiti" charset="-122"/>
              </a:rPr>
              <a:t>1</a:t>
            </a:r>
            <a:r>
              <a:rPr lang="zh-CN" altLang="zh-CN" dirty="0">
                <a:latin typeface="STKaiti" charset="-122"/>
                <a:ea typeface="STKaiti" charset="-122"/>
                <a:cs typeface="STKaiti" charset="-122"/>
              </a:rPr>
              <a:t>）减少特征数量提高训练速度。</a:t>
            </a:r>
          </a:p>
          <a:p>
            <a:pPr indent="304800">
              <a:spcAft>
                <a:spcPts val="0"/>
              </a:spcAft>
            </a:pPr>
            <a:r>
              <a:rPr lang="zh-CN" altLang="zh-CN" dirty="0" smtClean="0">
                <a:latin typeface="STKaiti" charset="-122"/>
                <a:ea typeface="STKaiti" charset="-122"/>
                <a:cs typeface="STKaiti" charset="-122"/>
              </a:rPr>
              <a:t>（</a:t>
            </a:r>
            <a:r>
              <a:rPr lang="en-US" altLang="zh-CN" dirty="0" smtClean="0">
                <a:latin typeface="STKaiti" charset="-122"/>
                <a:ea typeface="STKaiti" charset="-122"/>
                <a:cs typeface="STKaiti" charset="-122"/>
              </a:rPr>
              <a:t>2</a:t>
            </a:r>
            <a:r>
              <a:rPr lang="zh-CN" altLang="zh-CN" dirty="0" smtClean="0">
                <a:latin typeface="STKaiti" charset="-122"/>
                <a:ea typeface="STKaiti" charset="-122"/>
                <a:cs typeface="STKaiti" charset="-122"/>
              </a:rPr>
              <a:t>）减少噪声特征以提高模型在测试集上的准确性。一些噪音特征会导致模型出现错误的泛化从而在测试集中表现较差。另外从模型复杂度的角度来看，特征越多模型的复杂度越高，也就越容易发生过适应。</a:t>
            </a:r>
            <a:endParaRPr lang="zh-CN" altLang="zh-CN" dirty="0">
              <a:latin typeface="STKaiti" charset="-122"/>
              <a:ea typeface="STKaiti" charset="-122"/>
              <a:cs typeface="STKaiti" charset="-122"/>
            </a:endParaRPr>
          </a:p>
        </p:txBody>
      </p:sp>
      <p:sp>
        <p:nvSpPr>
          <p:cNvPr id="7" name="矩形 6"/>
          <p:cNvSpPr/>
          <p:nvPr/>
        </p:nvSpPr>
        <p:spPr>
          <a:xfrm>
            <a:off x="137242" y="4160625"/>
            <a:ext cx="5281285" cy="1200329"/>
          </a:xfrm>
          <a:prstGeom prst="rect">
            <a:avLst/>
          </a:prstGeom>
        </p:spPr>
        <p:txBody>
          <a:bodyPr wrap="square">
            <a:spAutoFit/>
          </a:bodyPr>
          <a:lstStyle/>
          <a:p>
            <a:pPr indent="304800">
              <a:spcAft>
                <a:spcPts val="0"/>
              </a:spcAft>
            </a:pPr>
            <a:r>
              <a:rPr lang="zh-CN" altLang="zh-CN" dirty="0" smtClean="0">
                <a:latin typeface="STKaiti" charset="-122"/>
                <a:ea typeface="STKaiti" charset="-122"/>
                <a:cs typeface="STKaiti" charset="-122"/>
              </a:rPr>
              <a:t>通过</a:t>
            </a:r>
            <a:r>
              <a:rPr lang="zh-CN" altLang="zh-CN" dirty="0">
                <a:latin typeface="STKaiti" charset="-122"/>
                <a:ea typeface="STKaiti" charset="-122"/>
                <a:cs typeface="STKaiti" charset="-122"/>
              </a:rPr>
              <a:t>计算</a:t>
            </a:r>
            <a:r>
              <a:rPr lang="en-US" altLang="zh-CN" dirty="0">
                <a:latin typeface="STKaiti" charset="-122"/>
                <a:ea typeface="STKaiti" charset="-122"/>
                <a:cs typeface="STKaiti" charset="-122"/>
              </a:rPr>
              <a:t>CHI(X1, Y)</a:t>
            </a:r>
            <a:r>
              <a:rPr lang="zh-CN" altLang="zh-CN" dirty="0">
                <a:latin typeface="STKaiti" charset="-122"/>
                <a:ea typeface="STKaiti" charset="-122"/>
                <a:cs typeface="STKaiti" charset="-122"/>
              </a:rPr>
              <a:t>、</a:t>
            </a:r>
            <a:r>
              <a:rPr lang="en-US" altLang="zh-CN" dirty="0">
                <a:latin typeface="STKaiti" charset="-122"/>
                <a:ea typeface="STKaiti" charset="-122"/>
                <a:cs typeface="STKaiti" charset="-122"/>
              </a:rPr>
              <a:t>CHI(X2,Y)</a:t>
            </a:r>
            <a:r>
              <a:rPr lang="zh-CN" altLang="zh-CN" dirty="0">
                <a:latin typeface="STKaiti" charset="-122"/>
                <a:ea typeface="STKaiti" charset="-122"/>
                <a:cs typeface="STKaiti" charset="-122"/>
              </a:rPr>
              <a:t>、</a:t>
            </a:r>
            <a:r>
              <a:rPr lang="en-US" altLang="zh-CN" dirty="0">
                <a:latin typeface="STKaiti" charset="-122"/>
                <a:ea typeface="STKaiti" charset="-122"/>
                <a:cs typeface="STKaiti" charset="-122"/>
              </a:rPr>
              <a:t>...</a:t>
            </a:r>
            <a:r>
              <a:rPr lang="zh-CN" altLang="zh-CN" dirty="0">
                <a:latin typeface="STKaiti" charset="-122"/>
                <a:ea typeface="STKaiti" charset="-122"/>
                <a:cs typeface="STKaiti" charset="-122"/>
              </a:rPr>
              <a:t>、</a:t>
            </a:r>
            <a:r>
              <a:rPr lang="en-US" altLang="zh-CN" dirty="0">
                <a:latin typeface="STKaiti" charset="-122"/>
                <a:ea typeface="STKaiti" charset="-122"/>
                <a:cs typeface="STKaiti" charset="-122"/>
              </a:rPr>
              <a:t>CHI(</a:t>
            </a:r>
            <a:r>
              <a:rPr lang="en-US" altLang="zh-CN" dirty="0" err="1">
                <a:latin typeface="STKaiti" charset="-122"/>
                <a:ea typeface="STKaiti" charset="-122"/>
                <a:cs typeface="STKaiti" charset="-122"/>
              </a:rPr>
              <a:t>Xn</a:t>
            </a:r>
            <a:r>
              <a:rPr lang="en-US" altLang="zh-CN" dirty="0">
                <a:latin typeface="STKaiti" charset="-122"/>
                <a:ea typeface="STKaiti" charset="-122"/>
                <a:cs typeface="STKaiti" charset="-122"/>
              </a:rPr>
              <a:t>, Y)</a:t>
            </a:r>
            <a:r>
              <a:rPr lang="zh-CN" altLang="zh-CN" dirty="0">
                <a:latin typeface="STKaiti" charset="-122"/>
                <a:ea typeface="STKaiti" charset="-122"/>
                <a:cs typeface="STKaiti" charset="-122"/>
              </a:rPr>
              <a:t>，并按照</a:t>
            </a:r>
            <a:r>
              <a:rPr lang="en-US" altLang="zh-CN" dirty="0">
                <a:latin typeface="STKaiti" charset="-122"/>
                <a:ea typeface="STKaiti" charset="-122"/>
                <a:cs typeface="STKaiti" charset="-122"/>
              </a:rPr>
              <a:t>CHI</a:t>
            </a:r>
            <a:r>
              <a:rPr lang="zh-CN" altLang="zh-CN" dirty="0">
                <a:latin typeface="STKaiti" charset="-122"/>
                <a:ea typeface="STKaiti" charset="-122"/>
                <a:cs typeface="STKaiti" charset="-122"/>
              </a:rPr>
              <a:t>的值从大到小将特征排序，这样就筛选出一组特征子集了，接着使用这组特征子集去训练分类器，然后评估分类器的性能。</a:t>
            </a:r>
          </a:p>
        </p:txBody>
      </p:sp>
      <p:sp>
        <p:nvSpPr>
          <p:cNvPr id="19" name="矩形 18"/>
          <p:cNvSpPr/>
          <p:nvPr/>
        </p:nvSpPr>
        <p:spPr>
          <a:xfrm>
            <a:off x="0" y="5526956"/>
            <a:ext cx="5676900" cy="923330"/>
          </a:xfrm>
          <a:prstGeom prst="rect">
            <a:avLst/>
          </a:prstGeom>
        </p:spPr>
        <p:txBody>
          <a:bodyPr wrap="square">
            <a:spAutoFit/>
          </a:bodyPr>
          <a:lstStyle/>
          <a:p>
            <a:pPr indent="304800">
              <a:spcAft>
                <a:spcPts val="0"/>
              </a:spcAft>
            </a:pPr>
            <a:r>
              <a:rPr lang="zh-CN" altLang="en-US" dirty="0" smtClean="0">
                <a:latin typeface="STKaiti" charset="-122"/>
                <a:ea typeface="STKaiti" charset="-122"/>
                <a:cs typeface="STKaiti" charset="-122"/>
              </a:rPr>
              <a:t>选择的特征为：</a:t>
            </a:r>
            <a:endParaRPr lang="en-US" altLang="zh-CN" dirty="0" smtClean="0">
              <a:latin typeface="STKaiti" charset="-122"/>
              <a:ea typeface="STKaiti" charset="-122"/>
              <a:cs typeface="STKaiti" charset="-122"/>
            </a:endParaRPr>
          </a:p>
          <a:p>
            <a:pPr indent="304800">
              <a:spcAft>
                <a:spcPts val="0"/>
              </a:spcAft>
            </a:pPr>
            <a:r>
              <a:rPr lang="zh-CN" altLang="zh-CN" dirty="0" smtClean="0">
                <a:latin typeface="STKaiti" charset="-122"/>
                <a:ea typeface="STKaiti" charset="-122"/>
                <a:cs typeface="STKaiti" charset="-122"/>
              </a:rPr>
              <a:t>成交</a:t>
            </a:r>
            <a:r>
              <a:rPr lang="zh-CN" altLang="zh-CN" dirty="0">
                <a:latin typeface="STKaiti" charset="-122"/>
                <a:ea typeface="STKaiti" charset="-122"/>
                <a:cs typeface="STKaiti" charset="-122"/>
              </a:rPr>
              <a:t>笔数</a:t>
            </a:r>
            <a:r>
              <a:rPr lang="en-US" altLang="zh-CN" dirty="0">
                <a:latin typeface="STKaiti" charset="-122"/>
                <a:ea typeface="STKaiti" charset="-122"/>
                <a:cs typeface="STKaiti" charset="-122"/>
              </a:rPr>
              <a:t>, </a:t>
            </a:r>
            <a:r>
              <a:rPr lang="zh-CN" altLang="zh-CN" dirty="0">
                <a:latin typeface="STKaiti" charset="-122"/>
                <a:ea typeface="STKaiti" charset="-122"/>
                <a:cs typeface="STKaiti" charset="-122"/>
              </a:rPr>
              <a:t>成交量，方向，买一价，买二价，买三价，买四价，买五价，买一量，卖一价。</a:t>
            </a:r>
          </a:p>
        </p:txBody>
      </p:sp>
      <p:graphicFrame>
        <p:nvGraphicFramePr>
          <p:cNvPr id="22" name="表格 21"/>
          <p:cNvGraphicFramePr>
            <a:graphicFrameLocks noGrp="1"/>
          </p:cNvGraphicFramePr>
          <p:nvPr>
            <p:extLst>
              <p:ext uri="{D42A27DB-BD31-4B8C-83A1-F6EECF244321}">
                <p14:modId xmlns:p14="http://schemas.microsoft.com/office/powerpoint/2010/main" val="1199689123"/>
              </p:ext>
            </p:extLst>
          </p:nvPr>
        </p:nvGraphicFramePr>
        <p:xfrm>
          <a:off x="5816694" y="1914807"/>
          <a:ext cx="6108606" cy="1066800"/>
        </p:xfrm>
        <a:graphic>
          <a:graphicData uri="http://schemas.openxmlformats.org/drawingml/2006/table">
            <a:tbl>
              <a:tblPr firstRow="1" firstCol="1" bandRow="1">
                <a:tableStyleId>{5940675A-B579-460E-94D1-54222C63F5DA}</a:tableStyleId>
              </a:tblPr>
              <a:tblGrid>
                <a:gridCol w="2171654"/>
                <a:gridCol w="3936952"/>
              </a:tblGrid>
              <a:tr h="194398">
                <a:tc>
                  <a:txBody>
                    <a:bodyPr/>
                    <a:lstStyle/>
                    <a:p>
                      <a:pPr algn="ctr">
                        <a:lnSpc>
                          <a:spcPct val="125000"/>
                        </a:lnSpc>
                        <a:spcAft>
                          <a:spcPts val="0"/>
                        </a:spcAft>
                      </a:pPr>
                      <a:r>
                        <a:rPr lang="zh-CN" sz="1400" kern="100" dirty="0">
                          <a:effectLst/>
                          <a:latin typeface="STKaiti" charset="-122"/>
                          <a:ea typeface="STKaiti" charset="-122"/>
                          <a:cs typeface="STKaiti" charset="-122"/>
                        </a:rPr>
                        <a:t>优点</a:t>
                      </a:r>
                      <a:endParaRPr lang="zh-CN" sz="18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400" kern="100" dirty="0">
                          <a:effectLst/>
                          <a:latin typeface="STKaiti" charset="-122"/>
                          <a:ea typeface="STKaiti" charset="-122"/>
                          <a:cs typeface="STKaiti" charset="-122"/>
                        </a:rPr>
                        <a:t>缺点</a:t>
                      </a:r>
                      <a:endParaRPr lang="zh-CN" sz="1800" dirty="0">
                        <a:effectLst/>
                        <a:latin typeface="STKaiti" charset="-122"/>
                        <a:ea typeface="STKaiti" charset="-122"/>
                        <a:cs typeface="STKaiti" charset="-122"/>
                      </a:endParaRPr>
                    </a:p>
                  </a:txBody>
                  <a:tcPr marL="68580" marR="68580" marT="0" marB="0"/>
                </a:tc>
              </a:tr>
              <a:tr h="194398">
                <a:tc>
                  <a:txBody>
                    <a:bodyPr/>
                    <a:lstStyle/>
                    <a:p>
                      <a:pPr algn="ctr">
                        <a:lnSpc>
                          <a:spcPct val="125000"/>
                        </a:lnSpc>
                        <a:spcAft>
                          <a:spcPts val="0"/>
                        </a:spcAft>
                      </a:pPr>
                      <a:r>
                        <a:rPr lang="zh-CN" sz="1400" kern="100" dirty="0">
                          <a:effectLst/>
                          <a:latin typeface="STKaiti" charset="-122"/>
                          <a:ea typeface="STKaiti" charset="-122"/>
                          <a:cs typeface="STKaiti" charset="-122"/>
                        </a:rPr>
                        <a:t>速度快</a:t>
                      </a:r>
                      <a:endParaRPr lang="zh-CN" sz="18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400" kern="100" dirty="0">
                          <a:effectLst/>
                          <a:latin typeface="STKaiti" charset="-122"/>
                          <a:ea typeface="STKaiti" charset="-122"/>
                          <a:cs typeface="STKaiti" charset="-122"/>
                        </a:rPr>
                        <a:t>容易出现过拟合</a:t>
                      </a:r>
                      <a:endParaRPr lang="zh-CN" sz="1800" dirty="0">
                        <a:effectLst/>
                        <a:latin typeface="STKaiti" charset="-122"/>
                        <a:ea typeface="STKaiti" charset="-122"/>
                        <a:cs typeface="STKaiti" charset="-122"/>
                      </a:endParaRPr>
                    </a:p>
                  </a:txBody>
                  <a:tcPr marL="68580" marR="68580" marT="0" marB="0"/>
                </a:tc>
              </a:tr>
              <a:tr h="194398">
                <a:tc>
                  <a:txBody>
                    <a:bodyPr/>
                    <a:lstStyle/>
                    <a:p>
                      <a:pPr algn="ctr">
                        <a:lnSpc>
                          <a:spcPct val="125000"/>
                        </a:lnSpc>
                        <a:spcAft>
                          <a:spcPts val="0"/>
                        </a:spcAft>
                      </a:pPr>
                      <a:r>
                        <a:rPr lang="zh-CN" sz="1400" kern="100" dirty="0">
                          <a:effectLst/>
                          <a:latin typeface="STKaiti" charset="-122"/>
                          <a:ea typeface="STKaiti" charset="-122"/>
                          <a:cs typeface="STKaiti" charset="-122"/>
                        </a:rPr>
                        <a:t>分类准确性高</a:t>
                      </a:r>
                      <a:endParaRPr lang="zh-CN" sz="18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400" kern="100" dirty="0">
                          <a:effectLst/>
                          <a:latin typeface="STKaiti" charset="-122"/>
                          <a:ea typeface="STKaiti" charset="-122"/>
                          <a:cs typeface="STKaiti" charset="-122"/>
                        </a:rPr>
                        <a:t>不能处理多重共线性</a:t>
                      </a:r>
                      <a:endParaRPr lang="zh-CN" sz="1800" dirty="0">
                        <a:effectLst/>
                        <a:latin typeface="STKaiti" charset="-122"/>
                        <a:ea typeface="STKaiti" charset="-122"/>
                        <a:cs typeface="STKaiti" charset="-122"/>
                      </a:endParaRPr>
                    </a:p>
                  </a:txBody>
                  <a:tcPr marL="68580" marR="68580" marT="0" marB="0"/>
                </a:tc>
              </a:tr>
              <a:tr h="194398">
                <a:tc>
                  <a:txBody>
                    <a:bodyPr/>
                    <a:lstStyle/>
                    <a:p>
                      <a:pPr algn="ctr">
                        <a:lnSpc>
                          <a:spcPct val="125000"/>
                        </a:lnSpc>
                        <a:spcAft>
                          <a:spcPts val="0"/>
                        </a:spcAft>
                      </a:pPr>
                      <a:r>
                        <a:rPr lang="zh-CN" sz="1400" kern="100">
                          <a:effectLst/>
                          <a:latin typeface="STKaiti" charset="-122"/>
                          <a:ea typeface="STKaiti" charset="-122"/>
                          <a:cs typeface="STKaiti" charset="-122"/>
                        </a:rPr>
                        <a:t>便利的观测样本概率分数</a:t>
                      </a:r>
                      <a:endParaRPr lang="zh-CN" sz="180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400" kern="100" dirty="0">
                          <a:effectLst/>
                          <a:latin typeface="STKaiti" charset="-122"/>
                          <a:ea typeface="STKaiti" charset="-122"/>
                          <a:cs typeface="STKaiti" charset="-122"/>
                        </a:rPr>
                        <a:t>不能很好地处理大量多类特征或变量</a:t>
                      </a:r>
                      <a:endParaRPr lang="zh-CN" sz="1800" dirty="0">
                        <a:effectLst/>
                        <a:latin typeface="STKaiti" charset="-122"/>
                        <a:ea typeface="STKaiti" charset="-122"/>
                        <a:cs typeface="STKaiti" charset="-122"/>
                      </a:endParaRPr>
                    </a:p>
                  </a:txBody>
                  <a:tcPr marL="68580" marR="68580" marT="0" marB="0"/>
                </a:tc>
              </a:tr>
            </a:tbl>
          </a:graphicData>
        </a:graphic>
      </p:graphicFrame>
      <mc:AlternateContent xmlns:mc="http://schemas.openxmlformats.org/markup-compatibility/2006" xmlns:a14="http://schemas.microsoft.com/office/drawing/2010/main">
        <mc:Choice Requires="a14">
          <p:sp>
            <p:nvSpPr>
              <p:cNvPr id="24" name="矩形 23"/>
              <p:cNvSpPr/>
              <p:nvPr/>
            </p:nvSpPr>
            <p:spPr>
              <a:xfrm>
                <a:off x="5676900" y="2823774"/>
                <a:ext cx="6338014" cy="4408130"/>
              </a:xfrm>
              <a:prstGeom prst="rect">
                <a:avLst/>
              </a:prstGeom>
            </p:spPr>
            <p:txBody>
              <a:bodyPr wrap="square">
                <a:spAutoFit/>
              </a:bodyPr>
              <a:lstStyle/>
              <a:p>
                <a:pPr indent="304800">
                  <a:spcAft>
                    <a:spcPts val="0"/>
                  </a:spcAft>
                </a:pPr>
                <a:endParaRPr lang="en-US" altLang="zh-CN" dirty="0" smtClean="0">
                  <a:latin typeface="STKaiti" charset="-122"/>
                  <a:ea typeface="STKaiti" charset="-122"/>
                  <a:cs typeface="STKaiti" charset="-122"/>
                </a:endParaRPr>
              </a:p>
              <a:p>
                <a:r>
                  <a:rPr lang="en-US" altLang="zh-CN" sz="1400" kern="100" dirty="0">
                    <a:latin typeface="STKaiti" charset="-122"/>
                    <a:ea typeface="STKaiti" charset="-122"/>
                    <a:cs typeface="STKaiti" charset="-122"/>
                  </a:rPr>
                  <a:t>(</a:t>
                </a:r>
                <a:r>
                  <a:rPr lang="en-US" altLang="zh-CN" sz="1400" kern="100" dirty="0" smtClean="0">
                    <a:latin typeface="STKaiti" charset="-122"/>
                    <a:ea typeface="STKaiti" charset="-122"/>
                    <a:cs typeface="STKaiti" charset="-122"/>
                  </a:rPr>
                  <a:t>1</a:t>
                </a:r>
                <a:r>
                  <a:rPr lang="zh-CN" altLang="en-US" sz="1400" kern="100" dirty="0" smtClean="0">
                    <a:latin typeface="STKaiti" charset="-122"/>
                    <a:ea typeface="STKaiti" charset="-122"/>
                    <a:cs typeface="STKaiti" charset="-122"/>
                  </a:rPr>
                  <a:t>）</a:t>
                </a:r>
                <a:r>
                  <a:rPr lang="zh-CN" altLang="zh-CN" sz="1400" kern="100" dirty="0" smtClean="0">
                    <a:latin typeface="STKaiti" charset="-122"/>
                    <a:ea typeface="STKaiti" charset="-122"/>
                    <a:cs typeface="STKaiti" charset="-122"/>
                  </a:rPr>
                  <a:t>确定</a:t>
                </a:r>
                <a:r>
                  <a:rPr lang="zh-CN" altLang="zh-CN" sz="1400" kern="100" dirty="0">
                    <a:latin typeface="STKaiti" charset="-122"/>
                    <a:ea typeface="STKaiti" charset="-122"/>
                    <a:cs typeface="STKaiti" charset="-122"/>
                  </a:rPr>
                  <a:t>学习效率</a:t>
                </a:r>
                <a14:m>
                  <m:oMath xmlns:m="http://schemas.openxmlformats.org/officeDocument/2006/math">
                    <m:r>
                      <m:rPr>
                        <m:sty m:val="p"/>
                      </m:rPr>
                      <a:rPr lang="en-US" altLang="zh-CN" sz="1400" kern="100">
                        <a:latin typeface="Cambria Math" charset="0"/>
                        <a:ea typeface="STKaiti" charset="-122"/>
                        <a:cs typeface="STKaiti" charset="-122"/>
                      </a:rPr>
                      <m:t>α</m:t>
                    </m:r>
                  </m:oMath>
                </a14:m>
                <a:r>
                  <a:rPr lang="zh-CN" altLang="zh-CN" sz="1400" kern="100" dirty="0">
                    <a:latin typeface="STKaiti" charset="-122"/>
                    <a:ea typeface="STKaiti" charset="-122"/>
                    <a:cs typeface="STKaiti" charset="-122"/>
                  </a:rPr>
                  <a:t>，与误差阈值</a:t>
                </a:r>
                <a14:m>
                  <m:oMath xmlns:m="http://schemas.openxmlformats.org/officeDocument/2006/math">
                    <m:r>
                      <m:rPr>
                        <m:sty m:val="p"/>
                      </m:rPr>
                      <a:rPr lang="en-US" altLang="zh-CN" sz="1400" kern="100">
                        <a:latin typeface="Cambria Math" charset="0"/>
                        <a:ea typeface="STKaiti" charset="-122"/>
                        <a:cs typeface="STKaiti" charset="-122"/>
                      </a:rPr>
                      <m:t>β</m:t>
                    </m:r>
                  </m:oMath>
                </a14:m>
                <a:r>
                  <a:rPr lang="zh-CN" altLang="zh-CN" sz="1400" kern="100" dirty="0">
                    <a:latin typeface="STKaiti" charset="-122"/>
                    <a:ea typeface="STKaiti" charset="-122"/>
                    <a:cs typeface="STKaiti" charset="-122"/>
                  </a:rPr>
                  <a:t>。</a:t>
                </a:r>
                <a:r>
                  <a:rPr lang="en-US" altLang="zh-CN" sz="1400" kern="100" dirty="0">
                    <a:latin typeface="STKaiti" charset="-122"/>
                    <a:ea typeface="STKaiti" charset="-122"/>
                    <a:cs typeface="STKaiti" charset="-122"/>
                  </a:rPr>
                  <a:t>X</a:t>
                </a:r>
                <a:endParaRPr lang="zh-CN" altLang="zh-CN" sz="1400" kern="100" dirty="0">
                  <a:latin typeface="STKaiti" charset="-122"/>
                  <a:ea typeface="STKaiti" charset="-122"/>
                  <a:cs typeface="STKaiti" charset="-122"/>
                </a:endParaRPr>
              </a:p>
              <a:p>
                <a:r>
                  <a:rPr lang="en-US" altLang="zh-CN" sz="1400" kern="100" dirty="0">
                    <a:latin typeface="STKaiti" charset="-122"/>
                    <a:ea typeface="STKaiti" charset="-122"/>
                    <a:cs typeface="STKaiti" charset="-122"/>
                  </a:rPr>
                  <a:t>(2)</a:t>
                </a:r>
                <a:r>
                  <a:rPr lang="zh-CN" altLang="zh-CN" sz="1400" kern="100" dirty="0">
                    <a:latin typeface="STKaiti" charset="-122"/>
                    <a:ea typeface="STKaiti" charset="-122"/>
                    <a:cs typeface="STKaiti" charset="-122"/>
                  </a:rPr>
                  <a:t>随机选取</a:t>
                </a:r>
                <a14:m>
                  <m:oMath xmlns:m="http://schemas.openxmlformats.org/officeDocument/2006/math">
                    <m:r>
                      <m:rPr>
                        <m:sty m:val="p"/>
                      </m:rPr>
                      <a:rPr lang="en-US" altLang="zh-CN" sz="1400" kern="100">
                        <a:latin typeface="Cambria Math" charset="0"/>
                        <a:ea typeface="STKaiti" charset="-122"/>
                        <a:cs typeface="STKaiti" charset="-122"/>
                      </a:rPr>
                      <m:t>θ</m:t>
                    </m:r>
                  </m:oMath>
                </a14:m>
                <a:r>
                  <a:rPr lang="zh-CN" altLang="zh-CN" sz="1400" kern="100" dirty="0">
                    <a:latin typeface="STKaiti" charset="-122"/>
                    <a:ea typeface="STKaiti" charset="-122"/>
                    <a:cs typeface="STKaiti" charset="-122"/>
                  </a:rPr>
                  <a:t>向量，一般取</a:t>
                </a:r>
                <a14:m>
                  <m:oMath xmlns:m="http://schemas.openxmlformats.org/officeDocument/2006/math">
                    <m:sSup>
                      <m:sSupPr>
                        <m:ctrlPr>
                          <a:rPr lang="zh-CN" altLang="zh-CN" sz="1400" i="1" kern="100">
                            <a:latin typeface="Cambria Math" charset="0"/>
                            <a:ea typeface="STKaiti" charset="-122"/>
                            <a:cs typeface="STKaiti" charset="-122"/>
                          </a:rPr>
                        </m:ctrlPr>
                      </m:sSupPr>
                      <m:e>
                        <m:r>
                          <a:rPr lang="en-US" altLang="zh-CN" sz="1400" kern="100">
                            <a:latin typeface="Cambria Math" charset="0"/>
                            <a:ea typeface="STKaiti" charset="-122"/>
                            <a:cs typeface="STKaiti" charset="-122"/>
                          </a:rPr>
                          <m:t>(1,1,1…,1)</m:t>
                        </m:r>
                      </m:e>
                      <m:sup>
                        <m:r>
                          <a:rPr lang="en-US" altLang="zh-CN" sz="1400" kern="100">
                            <a:latin typeface="Cambria Math" charset="0"/>
                            <a:ea typeface="STKaiti" charset="-122"/>
                            <a:cs typeface="STKaiti" charset="-122"/>
                          </a:rPr>
                          <m:t>𝑇</m:t>
                        </m:r>
                      </m:sup>
                    </m:sSup>
                  </m:oMath>
                </a14:m>
                <a:r>
                  <a:rPr lang="en-US" altLang="zh-CN" sz="1400" kern="100" dirty="0">
                    <a:latin typeface="STKaiti" charset="-122"/>
                    <a:ea typeface="STKaiti" charset="-122"/>
                    <a:cs typeface="STKaiti" charset="-122"/>
                  </a:rPr>
                  <a:t>,</a:t>
                </a:r>
                <a:r>
                  <a:rPr lang="zh-CN" altLang="zh-CN" sz="1400" kern="100" dirty="0">
                    <a:latin typeface="STKaiti" charset="-122"/>
                    <a:ea typeface="STKaiti" charset="-122"/>
                    <a:cs typeface="STKaiti" charset="-122"/>
                  </a:rPr>
                  <a:t>计算</a:t>
                </a:r>
                <a:r>
                  <a:rPr lang="en-US" altLang="zh-CN" sz="1400" kern="100" dirty="0">
                    <a:latin typeface="STKaiti" charset="-122"/>
                    <a:ea typeface="STKaiti" charset="-122"/>
                    <a:cs typeface="STKaiti" charset="-122"/>
                  </a:rPr>
                  <a:t>A</a:t>
                </a:r>
                <a:r>
                  <a:rPr lang="zh-CN" altLang="zh-CN" sz="1400" kern="100" dirty="0">
                    <a:latin typeface="STKaiti" charset="-122"/>
                    <a:ea typeface="STKaiti" charset="-122"/>
                    <a:cs typeface="STKaiti" charset="-122"/>
                  </a:rPr>
                  <a:t>向量</a:t>
                </a:r>
                <a:r>
                  <a:rPr lang="en-US" altLang="zh-CN" sz="1400" kern="100" dirty="0">
                    <a:latin typeface="STKaiti" charset="-122"/>
                    <a:ea typeface="STKaiti" charset="-122"/>
                    <a:cs typeface="STKaiti" charset="-122"/>
                  </a:rPr>
                  <a:t>,</a:t>
                </a:r>
                <a:r>
                  <a:rPr lang="zh-CN" altLang="zh-CN" sz="1400" kern="100" dirty="0">
                    <a:latin typeface="STKaiti" charset="-122"/>
                    <a:ea typeface="STKaiti" charset="-122"/>
                    <a:cs typeface="STKaiti" charset="-122"/>
                  </a:rPr>
                  <a:t>代表的是预测的结果。</a:t>
                </a:r>
              </a:p>
              <a:p>
                <a:pPr/>
                <a14:m>
                  <m:oMathPara xmlns:m="http://schemas.openxmlformats.org/officeDocument/2006/math">
                    <m:oMathParaPr>
                      <m:jc m:val="centerGroup"/>
                    </m:oMathParaPr>
                    <m:oMath xmlns:m="http://schemas.openxmlformats.org/officeDocument/2006/math">
                      <m:r>
                        <a:rPr lang="en-US" altLang="zh-CN" sz="1400" kern="100">
                          <a:latin typeface="Cambria Math" charset="0"/>
                          <a:ea typeface="STKaiti" charset="-122"/>
                          <a:cs typeface="STKaiti" charset="-122"/>
                        </a:rPr>
                        <m:t>𝐀</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𝐗</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𝛉</m:t>
                      </m:r>
                      <m:r>
                        <a:rPr lang="en-US" altLang="zh-CN" sz="1400" kern="100">
                          <a:latin typeface="Cambria Math" charset="0"/>
                          <a:ea typeface="STKaiti" charset="-122"/>
                          <a:cs typeface="STKaiti" charset="-122"/>
                        </a:rPr>
                        <m:t>=</m:t>
                      </m:r>
                      <m:d>
                        <m:dPr>
                          <m:begChr m:val="["/>
                          <m:endChr m:val="]"/>
                          <m:ctrlPr>
                            <a:rPr lang="zh-CN" altLang="zh-CN" sz="1400" i="1" kern="100">
                              <a:latin typeface="Cambria Math" charset="0"/>
                              <a:ea typeface="STKaiti" charset="-122"/>
                              <a:cs typeface="STKaiti" charset="-122"/>
                            </a:rPr>
                          </m:ctrlPr>
                        </m:dPr>
                        <m:e>
                          <m:m>
                            <m:mPr>
                              <m:mcs>
                                <m:mc>
                                  <m:mcPr>
                                    <m:count m:val="1"/>
                                    <m:mcJc m:val="center"/>
                                  </m:mcPr>
                                </m:mc>
                              </m:mcs>
                              <m:ctrlPr>
                                <a:rPr lang="zh-CN" altLang="zh-CN" sz="1400" i="1" kern="100">
                                  <a:latin typeface="Cambria Math" charset="0"/>
                                  <a:ea typeface="STKaiti" charset="-122"/>
                                  <a:cs typeface="STKaiti" charset="-122"/>
                                </a:rPr>
                              </m:ctrlPr>
                            </m:mPr>
                            <m:mr>
                              <m:e>
                                <m:r>
                                  <m:rPr>
                                    <m:sty m:val="p"/>
                                  </m:rPr>
                                  <a:rPr lang="en-US" altLang="zh-CN" sz="1400" kern="100">
                                    <a:latin typeface="Cambria Math" charset="0"/>
                                    <a:ea typeface="STKaiti" charset="-122"/>
                                    <a:cs typeface="STKaiti" charset="-122"/>
                                  </a:rPr>
                                  <m:t>θ</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11</m:t>
                                </m:r>
                                <m:r>
                                  <a:rPr lang="en-US" altLang="zh-CN" sz="1400" kern="100">
                                    <a:latin typeface="Cambria Math" charset="0"/>
                                    <a:ea typeface="STKaiti" charset="-122"/>
                                    <a:cs typeface="STKaiti" charset="-122"/>
                                  </a:rPr>
                                  <m:t>+</m:t>
                                </m:r>
                                <m:r>
                                  <m:rPr>
                                    <m:sty m:val="p"/>
                                  </m:rPr>
                                  <a:rPr lang="en-US" altLang="zh-CN" sz="1400" kern="100">
                                    <a:latin typeface="Cambria Math" charset="0"/>
                                    <a:ea typeface="STKaiti" charset="-122"/>
                                    <a:cs typeface="STKaiti" charset="-122"/>
                                  </a:rPr>
                                  <m:t>θ</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12</m:t>
                                </m:r>
                                <m:r>
                                  <a:rPr lang="en-US" altLang="zh-CN" sz="1400" kern="100">
                                    <a:latin typeface="Cambria Math" charset="0"/>
                                    <a:ea typeface="STKaiti" charset="-122"/>
                                    <a:cs typeface="STKaiti" charset="-122"/>
                                  </a:rPr>
                                  <m:t>+∙∙∙+</m:t>
                                </m:r>
                                <m:r>
                                  <m:rPr>
                                    <m:sty m:val="p"/>
                                  </m:rPr>
                                  <a:rPr lang="en-US" altLang="zh-CN" sz="1400" kern="100">
                                    <a:latin typeface="Cambria Math" charset="0"/>
                                    <a:ea typeface="STKaiti" charset="-122"/>
                                    <a:cs typeface="STKaiti" charset="-122"/>
                                  </a:rPr>
                                  <m:t>θ</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1</m:t>
                                </m:r>
                                <m:r>
                                  <m:rPr>
                                    <m:nor/>
                                  </m:rPr>
                                  <a:rPr lang="en-US" altLang="zh-CN" sz="1400" kern="100">
                                    <a:latin typeface="STKaiti" charset="-122"/>
                                    <a:ea typeface="STKaiti" charset="-122"/>
                                    <a:cs typeface="STKaiti" charset="-122"/>
                                  </a:rPr>
                                  <m:t>n</m:t>
                                </m:r>
                              </m:e>
                            </m:mr>
                            <m:mr>
                              <m:e>
                                <m:r>
                                  <a:rPr lang="en-US" altLang="zh-CN" sz="1400" kern="100">
                                    <a:latin typeface="Cambria Math" charset="0"/>
                                    <a:ea typeface="STKaiti" charset="-122"/>
                                    <a:cs typeface="STKaiti" charset="-122"/>
                                  </a:rPr>
                                  <m:t>⋮</m:t>
                                </m:r>
                              </m:e>
                            </m:mr>
                            <m:mr>
                              <m:e>
                                <m:r>
                                  <m:rPr>
                                    <m:sty m:val="p"/>
                                  </m:rPr>
                                  <a:rPr lang="en-US" altLang="zh-CN" sz="1400" kern="100">
                                    <a:latin typeface="Cambria Math" charset="0"/>
                                    <a:ea typeface="STKaiti" charset="-122"/>
                                    <a:cs typeface="STKaiti" charset="-122"/>
                                  </a:rPr>
                                  <m:t>θ</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m</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m:t>
                                </m:r>
                                <m:r>
                                  <m:rPr>
                                    <m:sty m:val="p"/>
                                  </m:rPr>
                                  <a:rPr lang="en-US" altLang="zh-CN" sz="1400" kern="100">
                                    <a:latin typeface="Cambria Math" charset="0"/>
                                    <a:ea typeface="STKaiti" charset="-122"/>
                                    <a:cs typeface="STKaiti" charset="-122"/>
                                  </a:rPr>
                                  <m:t>θ</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1</m:t>
                                </m:r>
                                <m:r>
                                  <m:rPr>
                                    <m:nor/>
                                  </m:rPr>
                                  <a:rPr lang="en-US" altLang="zh-CN" sz="1400" kern="100">
                                    <a:latin typeface="STKaiti" charset="-122"/>
                                    <a:ea typeface="STKaiti" charset="-122"/>
                                    <a:cs typeface="STKaiti" charset="-122"/>
                                  </a:rPr>
                                  <m:t>m</m:t>
                                </m:r>
                                <m:r>
                                  <a:rPr lang="en-US" altLang="zh-CN" sz="1400" kern="100">
                                    <a:latin typeface="Cambria Math" charset="0"/>
                                    <a:ea typeface="STKaiti" charset="-122"/>
                                    <a:cs typeface="STKaiti" charset="-122"/>
                                  </a:rPr>
                                  <m:t>+∙∙∙+</m:t>
                                </m:r>
                                <m:r>
                                  <m:rPr>
                                    <m:sty m:val="p"/>
                                  </m:rPr>
                                  <a:rPr lang="en-US" altLang="zh-CN" sz="1400" kern="100">
                                    <a:latin typeface="Cambria Math" charset="0"/>
                                    <a:ea typeface="STKaiti" charset="-122"/>
                                    <a:cs typeface="STKaiti" charset="-122"/>
                                  </a:rPr>
                                  <m:t>θ</m:t>
                                </m:r>
                                <m:r>
                                  <a:rPr lang="en-US" altLang="zh-CN" sz="1400" kern="100">
                                    <a:latin typeface="Cambria Math" charset="0"/>
                                    <a:ea typeface="STKaiti" charset="-122"/>
                                    <a:cs typeface="STKaiti" charset="-122"/>
                                  </a:rPr>
                                  <m:t>1</m:t>
                                </m:r>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mn</m:t>
                                </m:r>
                              </m:e>
                            </m:mr>
                          </m:m>
                        </m:e>
                      </m:d>
                    </m:oMath>
                  </m:oMathPara>
                </a14:m>
                <a:endParaRPr lang="zh-CN" altLang="zh-CN" sz="1400" kern="100" dirty="0">
                  <a:latin typeface="STKaiti" charset="-122"/>
                  <a:ea typeface="STKaiti" charset="-122"/>
                  <a:cs typeface="STKaiti" charset="-122"/>
                </a:endParaRPr>
              </a:p>
              <a:p>
                <a:r>
                  <a:rPr lang="en-US" altLang="zh-CN" sz="1400" kern="100" dirty="0">
                    <a:latin typeface="STKaiti" charset="-122"/>
                    <a:ea typeface="STKaiti" charset="-122"/>
                    <a:cs typeface="STKaiti" charset="-122"/>
                  </a:rPr>
                  <a:t>(3)</a:t>
                </a:r>
                <a:r>
                  <a:rPr lang="zh-CN" altLang="zh-CN" sz="1400" kern="100" dirty="0">
                    <a:latin typeface="STKaiti" charset="-122"/>
                    <a:ea typeface="STKaiti" charset="-122"/>
                    <a:cs typeface="STKaiti" charset="-122"/>
                  </a:rPr>
                  <a:t>计算理论值与实际值的残差向量。</a:t>
                </a:r>
              </a:p>
              <a:p>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charset="0"/>
                          <a:ea typeface="STKaiti" charset="-122"/>
                          <a:cs typeface="STKaiti" charset="-122"/>
                        </a:rPr>
                        <m:t>Error</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𝐘</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𝐗</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𝛉</m:t>
                      </m:r>
                      <m:r>
                        <a:rPr lang="en-US" altLang="zh-CN" sz="1400" kern="100">
                          <a:latin typeface="Cambria Math" charset="0"/>
                          <a:ea typeface="STKaiti" charset="-122"/>
                          <a:cs typeface="STKaiti" charset="-122"/>
                        </a:rPr>
                        <m:t>=</m:t>
                      </m:r>
                      <m:d>
                        <m:dPr>
                          <m:begChr m:val="["/>
                          <m:endChr m:val="]"/>
                          <m:ctrlPr>
                            <a:rPr lang="zh-CN" altLang="zh-CN" sz="1400" i="1" kern="100">
                              <a:latin typeface="Cambria Math" charset="0"/>
                              <a:ea typeface="STKaiti" charset="-122"/>
                              <a:cs typeface="STKaiti" charset="-122"/>
                            </a:rPr>
                          </m:ctrlPr>
                        </m:dPr>
                        <m:e>
                          <m:m>
                            <m:mPr>
                              <m:mcs>
                                <m:mc>
                                  <m:mcPr>
                                    <m:count m:val="1"/>
                                    <m:mcJc m:val="center"/>
                                  </m:mcPr>
                                </m:mc>
                              </m:mcs>
                              <m:ctrlPr>
                                <a:rPr lang="zh-CN" altLang="zh-CN" sz="1400" i="1" kern="100">
                                  <a:latin typeface="Cambria Math" charset="0"/>
                                  <a:ea typeface="STKaiti" charset="-122"/>
                                  <a:cs typeface="STKaiti" charset="-122"/>
                                </a:rPr>
                              </m:ctrlPr>
                            </m:mPr>
                            <m:mr>
                              <m:e>
                                <m:r>
                                  <a:rPr lang="en-US" altLang="zh-CN" sz="1400" kern="100">
                                    <a:latin typeface="Cambria Math" charset="0"/>
                                    <a:ea typeface="STKaiti" charset="-122"/>
                                    <a:cs typeface="STKaiti" charset="-122"/>
                                  </a:rPr>
                                  <m:t>𝑦</m:t>
                                </m:r>
                                <m:r>
                                  <m:rPr>
                                    <m:nor/>
                                  </m:rPr>
                                  <a:rPr lang="en-US" altLang="zh-CN" sz="1400" kern="100">
                                    <a:latin typeface="STKaiti" charset="-122"/>
                                    <a:ea typeface="STKaiti" charset="-122"/>
                                    <a:cs typeface="STKaiti" charset="-122"/>
                                  </a:rPr>
                                  <m:t>1</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𝑠𝑖𝑔𝑚𝑜𝑑</m:t>
                                </m:r>
                                <m:d>
                                  <m:dPr>
                                    <m:ctrlPr>
                                      <a:rPr lang="zh-CN" altLang="zh-CN" sz="1400" i="1" kern="100">
                                        <a:latin typeface="Cambria Math" charset="0"/>
                                        <a:ea typeface="STKaiti" charset="-122"/>
                                        <a:cs typeface="STKaiti" charset="-122"/>
                                      </a:rPr>
                                    </m:ctrlPr>
                                  </m:dPr>
                                  <m:e>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1</m:t>
                                    </m:r>
                                  </m:e>
                                </m:d>
                              </m:e>
                            </m:mr>
                            <m:mr>
                              <m:e>
                                <m:r>
                                  <a:rPr lang="en-US" altLang="zh-CN" sz="1400" kern="100">
                                    <a:latin typeface="Cambria Math" charset="0"/>
                                    <a:ea typeface="STKaiti" charset="-122"/>
                                    <a:cs typeface="STKaiti" charset="-122"/>
                                  </a:rPr>
                                  <m:t>⋮</m:t>
                                </m:r>
                              </m:e>
                            </m:mr>
                            <m:mr>
                              <m:e>
                                <m:r>
                                  <a:rPr lang="en-US" altLang="zh-CN" sz="1400" kern="100">
                                    <a:latin typeface="Cambria Math" charset="0"/>
                                    <a:ea typeface="STKaiti" charset="-122"/>
                                    <a:cs typeface="STKaiti" charset="-122"/>
                                  </a:rPr>
                                  <m:t>𝑦</m:t>
                                </m:r>
                                <m:r>
                                  <m:rPr>
                                    <m:nor/>
                                  </m:rPr>
                                  <a:rPr lang="en-US" altLang="zh-CN" sz="1400" kern="100">
                                    <a:latin typeface="STKaiti" charset="-122"/>
                                    <a:ea typeface="STKaiti" charset="-122"/>
                                    <a:cs typeface="STKaiti" charset="-122"/>
                                  </a:rPr>
                                  <m:t>m</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𝑠𝑖𝑔𝑚𝑜𝑑</m:t>
                                </m:r>
                                <m:d>
                                  <m:dPr>
                                    <m:ctrlPr>
                                      <a:rPr lang="zh-CN" altLang="zh-CN" sz="1400" i="1" kern="100">
                                        <a:latin typeface="Cambria Math" charset="0"/>
                                        <a:ea typeface="STKaiti" charset="-122"/>
                                        <a:cs typeface="STKaiti" charset="-122"/>
                                      </a:rPr>
                                    </m:ctrlPr>
                                  </m:dPr>
                                  <m:e>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m</m:t>
                                    </m:r>
                                  </m:e>
                                </m:d>
                              </m:e>
                            </m:mr>
                          </m:m>
                        </m:e>
                      </m:d>
                    </m:oMath>
                  </m:oMathPara>
                </a14:m>
                <a:endParaRPr lang="zh-CN" altLang="zh-CN" sz="1400" kern="100" dirty="0">
                  <a:latin typeface="STKaiti" charset="-122"/>
                  <a:ea typeface="STKaiti" charset="-122"/>
                  <a:cs typeface="STKaiti" charset="-122"/>
                </a:endParaRPr>
              </a:p>
              <a:p>
                <a:r>
                  <a:rPr lang="en-US" altLang="zh-CN" sz="1400" kern="100" dirty="0">
                    <a:latin typeface="STKaiti" charset="-122"/>
                    <a:ea typeface="STKaiti" charset="-122"/>
                    <a:cs typeface="STKaiti" charset="-122"/>
                  </a:rPr>
                  <a:t>(4)</a:t>
                </a:r>
                <a:r>
                  <a:rPr lang="zh-CN" altLang="zh-CN" sz="1400" kern="100" dirty="0">
                    <a:latin typeface="STKaiti" charset="-122"/>
                    <a:ea typeface="STKaiti" charset="-122"/>
                    <a:cs typeface="STKaiti" charset="-122"/>
                  </a:rPr>
                  <a:t>计算均方差</a:t>
                </a:r>
                <a:r>
                  <a:rPr lang="en-US" altLang="zh-CN" sz="1400" kern="100" dirty="0">
                    <a:latin typeface="STKaiti" charset="-122"/>
                    <a:ea typeface="STKaiti" charset="-122"/>
                    <a:cs typeface="STKaiti" charset="-122"/>
                  </a:rPr>
                  <a:t>MSE,</a:t>
                </a:r>
                <a:r>
                  <a:rPr lang="zh-CN" altLang="zh-CN" sz="1400" kern="100" dirty="0">
                    <a:latin typeface="STKaiti" charset="-122"/>
                    <a:ea typeface="STKaiti" charset="-122"/>
                    <a:cs typeface="STKaiti" charset="-122"/>
                  </a:rPr>
                  <a:t>判断是否小于误差阈值</a:t>
                </a:r>
                <a14:m>
                  <m:oMath xmlns:m="http://schemas.openxmlformats.org/officeDocument/2006/math">
                    <m:r>
                      <m:rPr>
                        <m:sty m:val="p"/>
                      </m:rPr>
                      <a:rPr lang="en-US" altLang="zh-CN" sz="1400" kern="100">
                        <a:latin typeface="Cambria Math" charset="0"/>
                        <a:ea typeface="STKaiti" charset="-122"/>
                        <a:cs typeface="STKaiti" charset="-122"/>
                      </a:rPr>
                      <m:t>β</m:t>
                    </m:r>
                  </m:oMath>
                </a14:m>
                <a:r>
                  <a:rPr lang="zh-CN" altLang="zh-CN" sz="1400" kern="100" dirty="0">
                    <a:latin typeface="STKaiti" charset="-122"/>
                    <a:ea typeface="STKaiti" charset="-122"/>
                    <a:cs typeface="STKaiti" charset="-122"/>
                  </a:rPr>
                  <a:t>，若小于停止，输出</a:t>
                </a:r>
                <a14:m>
                  <m:oMath xmlns:m="http://schemas.openxmlformats.org/officeDocument/2006/math">
                    <m:r>
                      <a:rPr lang="en-US" altLang="zh-CN" sz="1400" kern="100">
                        <a:latin typeface="Cambria Math" charset="0"/>
                        <a:ea typeface="STKaiti" charset="-122"/>
                        <a:cs typeface="STKaiti" charset="-122"/>
                      </a:rPr>
                      <m:t>𝛉</m:t>
                    </m:r>
                  </m:oMath>
                </a14:m>
                <a:r>
                  <a:rPr lang="zh-CN" altLang="zh-CN" sz="1400" kern="100" dirty="0">
                    <a:latin typeface="STKaiti" charset="-122"/>
                    <a:ea typeface="STKaiti" charset="-122"/>
                    <a:cs typeface="STKaiti" charset="-122"/>
                  </a:rPr>
                  <a:t>，否则继续</a:t>
                </a:r>
                <a:r>
                  <a:rPr lang="en-US" altLang="zh-CN" sz="1400" kern="100" dirty="0">
                    <a:latin typeface="STKaiti" charset="-122"/>
                    <a:ea typeface="STKaiti" charset="-122"/>
                    <a:cs typeface="STKaiti" charset="-122"/>
                  </a:rPr>
                  <a:t>,MSE</a:t>
                </a:r>
                <a:r>
                  <a:rPr lang="zh-CN" altLang="zh-CN" sz="1400" kern="100" dirty="0">
                    <a:latin typeface="STKaiti" charset="-122"/>
                    <a:ea typeface="STKaiti" charset="-122"/>
                    <a:cs typeface="STKaiti" charset="-122"/>
                  </a:rPr>
                  <a:t>计算如下：</a:t>
                </a:r>
              </a:p>
              <a:p>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charset="0"/>
                          <a:ea typeface="STKaiti" charset="-122"/>
                          <a:cs typeface="STKaiti" charset="-122"/>
                        </a:rPr>
                        <m:t>MSE</m:t>
                      </m:r>
                      <m:r>
                        <a:rPr lang="en-US" altLang="zh-CN" sz="1400" kern="100">
                          <a:latin typeface="Cambria Math" charset="0"/>
                          <a:ea typeface="STKaiti" charset="-122"/>
                          <a:cs typeface="STKaiti" charset="-122"/>
                        </a:rPr>
                        <m:t>=</m:t>
                      </m:r>
                      <m:f>
                        <m:fPr>
                          <m:ctrlPr>
                            <a:rPr lang="zh-CN" altLang="zh-CN" sz="1400" i="1" kern="100">
                              <a:latin typeface="Cambria Math" charset="0"/>
                              <a:ea typeface="STKaiti" charset="-122"/>
                              <a:cs typeface="STKaiti" charset="-122"/>
                            </a:rPr>
                          </m:ctrlPr>
                        </m:fPr>
                        <m:num>
                          <m:r>
                            <a:rPr lang="en-US" altLang="zh-CN" sz="1400" kern="100">
                              <a:latin typeface="Cambria Math" charset="0"/>
                              <a:ea typeface="STKaiti" charset="-122"/>
                              <a:cs typeface="STKaiti" charset="-122"/>
                            </a:rPr>
                            <m:t>1</m:t>
                          </m:r>
                        </m:num>
                        <m:den>
                          <m:r>
                            <a:rPr lang="en-US" altLang="zh-CN" sz="1400" kern="100">
                              <a:latin typeface="Cambria Math" charset="0"/>
                              <a:ea typeface="STKaiti" charset="-122"/>
                              <a:cs typeface="STKaiti" charset="-122"/>
                            </a:rPr>
                            <m:t>𝑚</m:t>
                          </m:r>
                        </m:den>
                      </m:f>
                      <m:nary>
                        <m:naryPr>
                          <m:chr m:val="∑"/>
                          <m:limLoc m:val="undOvr"/>
                          <m:ctrlPr>
                            <a:rPr lang="zh-CN" altLang="zh-CN" sz="1400" i="1" kern="100">
                              <a:latin typeface="Cambria Math" charset="0"/>
                              <a:ea typeface="STKaiti" charset="-122"/>
                              <a:cs typeface="STKaiti" charset="-122"/>
                            </a:rPr>
                          </m:ctrlPr>
                        </m:naryPr>
                        <m:sub>
                          <m:r>
                            <a:rPr lang="en-US" altLang="zh-CN" sz="1400" kern="100">
                              <a:latin typeface="Cambria Math" charset="0"/>
                              <a:ea typeface="STKaiti" charset="-122"/>
                              <a:cs typeface="STKaiti" charset="-122"/>
                            </a:rPr>
                            <m:t>𝑖</m:t>
                          </m:r>
                          <m:r>
                            <a:rPr lang="en-US" altLang="zh-CN" sz="1400" kern="100">
                              <a:latin typeface="Cambria Math" charset="0"/>
                              <a:ea typeface="STKaiti" charset="-122"/>
                              <a:cs typeface="STKaiti" charset="-122"/>
                            </a:rPr>
                            <m:t>=1</m:t>
                          </m:r>
                        </m:sub>
                        <m:sup>
                          <m:r>
                            <a:rPr lang="en-US" altLang="zh-CN" sz="1400" kern="100">
                              <a:latin typeface="Cambria Math" charset="0"/>
                              <a:ea typeface="STKaiti" charset="-122"/>
                              <a:cs typeface="STKaiti" charset="-122"/>
                            </a:rPr>
                            <m:t>𝑚</m:t>
                          </m:r>
                        </m:sup>
                        <m:e>
                          <m:sSup>
                            <m:sSupPr>
                              <m:ctrlPr>
                                <a:rPr lang="zh-CN" altLang="zh-CN" sz="1400" i="1" kern="100">
                                  <a:latin typeface="Cambria Math" charset="0"/>
                                  <a:ea typeface="STKaiti" charset="-122"/>
                                  <a:cs typeface="STKaiti" charset="-122"/>
                                </a:rPr>
                              </m:ctrlPr>
                            </m:sSupPr>
                            <m:e>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𝑦</m:t>
                              </m:r>
                              <m:r>
                                <m:rPr>
                                  <m:nor/>
                                </m:rPr>
                                <a:rPr lang="en-US" altLang="zh-CN" sz="1400" kern="100">
                                  <a:latin typeface="STKaiti" charset="-122"/>
                                  <a:ea typeface="STKaiti" charset="-122"/>
                                  <a:cs typeface="STKaiti" charset="-122"/>
                                </a:rPr>
                                <m:t>i</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𝑠𝑖𝑔𝑚𝑜𝑑</m:t>
                              </m:r>
                              <m:d>
                                <m:dPr>
                                  <m:ctrlPr>
                                    <a:rPr lang="zh-CN" altLang="zh-CN" sz="1400" i="1" kern="100">
                                      <a:latin typeface="Cambria Math" charset="0"/>
                                      <a:ea typeface="STKaiti" charset="-122"/>
                                      <a:cs typeface="STKaiti" charset="-122"/>
                                    </a:rPr>
                                  </m:ctrlPr>
                                </m:dPr>
                                <m:e>
                                  <m:r>
                                    <a:rPr lang="en-US" altLang="zh-CN" sz="1400" kern="100">
                                      <a:latin typeface="Cambria Math" charset="0"/>
                                      <a:ea typeface="STKaiti" charset="-122"/>
                                      <a:cs typeface="STKaiti" charset="-122"/>
                                    </a:rPr>
                                    <m:t>𝑥</m:t>
                                  </m:r>
                                  <m:r>
                                    <m:rPr>
                                      <m:nor/>
                                    </m:rPr>
                                    <a:rPr lang="en-US" altLang="zh-CN" sz="1400" kern="100">
                                      <a:latin typeface="STKaiti" charset="-122"/>
                                      <a:ea typeface="STKaiti" charset="-122"/>
                                      <a:cs typeface="STKaiti" charset="-122"/>
                                    </a:rPr>
                                    <m:t>i</m:t>
                                  </m:r>
                                </m:e>
                              </m:d>
                              <m:r>
                                <a:rPr lang="en-US" altLang="zh-CN" sz="1400" kern="100">
                                  <a:latin typeface="Cambria Math" charset="0"/>
                                  <a:ea typeface="STKaiti" charset="-122"/>
                                  <a:cs typeface="STKaiti" charset="-122"/>
                                </a:rPr>
                                <m:t>)</m:t>
                              </m:r>
                            </m:e>
                            <m:sup>
                              <m:r>
                                <a:rPr lang="en-US" altLang="zh-CN" sz="1400" kern="100">
                                  <a:latin typeface="Cambria Math" charset="0"/>
                                  <a:ea typeface="STKaiti" charset="-122"/>
                                  <a:cs typeface="STKaiti" charset="-122"/>
                                </a:rPr>
                                <m:t>2</m:t>
                              </m:r>
                            </m:sup>
                          </m:sSup>
                        </m:e>
                      </m:nary>
                    </m:oMath>
                  </m:oMathPara>
                </a14:m>
                <a:endParaRPr lang="zh-CN" altLang="zh-CN" sz="1400" kern="100" dirty="0">
                  <a:latin typeface="STKaiti" charset="-122"/>
                  <a:ea typeface="STKaiti" charset="-122"/>
                  <a:cs typeface="STKaiti" charset="-122"/>
                </a:endParaRPr>
              </a:p>
              <a:p>
                <a:r>
                  <a:rPr lang="en-US" altLang="zh-CN" sz="1400" kern="100" dirty="0">
                    <a:latin typeface="STKaiti" charset="-122"/>
                    <a:ea typeface="STKaiti" charset="-122"/>
                    <a:cs typeface="STKaiti" charset="-122"/>
                  </a:rPr>
                  <a:t>(5)</a:t>
                </a:r>
                <a:r>
                  <a:rPr lang="zh-CN" altLang="zh-CN" sz="1400" kern="100" dirty="0">
                    <a:latin typeface="STKaiti" charset="-122"/>
                    <a:ea typeface="STKaiti" charset="-122"/>
                    <a:cs typeface="STKaiti" charset="-122"/>
                  </a:rPr>
                  <a:t>更新</a:t>
                </a:r>
                <a14:m>
                  <m:oMath xmlns:m="http://schemas.openxmlformats.org/officeDocument/2006/math">
                    <m:r>
                      <m:rPr>
                        <m:sty m:val="p"/>
                      </m:rPr>
                      <a:rPr lang="en-US" altLang="zh-CN" sz="1400" kern="100">
                        <a:latin typeface="Cambria Math" charset="0"/>
                        <a:ea typeface="STKaiti" charset="-122"/>
                        <a:cs typeface="STKaiti" charset="-122"/>
                      </a:rPr>
                      <m:t>θ</m:t>
                    </m:r>
                  </m:oMath>
                </a14:m>
                <a:r>
                  <a:rPr lang="zh-CN" altLang="zh-CN" sz="1400" kern="100" dirty="0">
                    <a:latin typeface="STKaiti" charset="-122"/>
                    <a:ea typeface="STKaiti" charset="-122"/>
                    <a:cs typeface="STKaiti" charset="-122"/>
                  </a:rPr>
                  <a:t>向量。其更新过程是：</a:t>
                </a:r>
              </a:p>
              <a:p>
                <a:pPr/>
                <a14:m>
                  <m:oMathPara xmlns:m="http://schemas.openxmlformats.org/officeDocument/2006/math">
                    <m:oMathParaPr>
                      <m:jc m:val="centerGroup"/>
                    </m:oMathParaPr>
                    <m:oMath xmlns:m="http://schemas.openxmlformats.org/officeDocument/2006/math">
                      <m:r>
                        <a:rPr lang="en-US" altLang="zh-CN" sz="1400" kern="100">
                          <a:latin typeface="Cambria Math" charset="0"/>
                          <a:ea typeface="STKaiti" charset="-122"/>
                          <a:cs typeface="STKaiti" charset="-122"/>
                        </a:rPr>
                        <m:t>𝛉</m:t>
                      </m:r>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𝛉</m:t>
                      </m:r>
                      <m:r>
                        <a:rPr lang="en-US" altLang="zh-CN" sz="1400" kern="100">
                          <a:latin typeface="Cambria Math" charset="0"/>
                          <a:ea typeface="STKaiti" charset="-122"/>
                          <a:cs typeface="STKaiti" charset="-122"/>
                        </a:rPr>
                        <m:t>−</m:t>
                      </m:r>
                      <m:r>
                        <m:rPr>
                          <m:sty m:val="p"/>
                        </m:rPr>
                        <a:rPr lang="en-US" altLang="zh-CN" sz="1400" kern="100">
                          <a:latin typeface="Cambria Math" charset="0"/>
                          <a:ea typeface="STKaiti" charset="-122"/>
                          <a:cs typeface="STKaiti" charset="-122"/>
                        </a:rPr>
                        <m:t>α</m:t>
                      </m:r>
                      <m:sSup>
                        <m:sSupPr>
                          <m:ctrlPr>
                            <a:rPr lang="zh-CN" altLang="zh-CN" sz="1400" i="1" kern="100">
                              <a:latin typeface="Cambria Math" charset="0"/>
                              <a:ea typeface="STKaiti" charset="-122"/>
                              <a:cs typeface="STKaiti" charset="-122"/>
                            </a:rPr>
                          </m:ctrlPr>
                        </m:sSupPr>
                        <m:e>
                          <m:r>
                            <a:rPr lang="en-US" altLang="zh-CN" sz="1400" kern="100">
                              <a:latin typeface="Cambria Math" charset="0"/>
                              <a:ea typeface="STKaiti" charset="-122"/>
                              <a:cs typeface="STKaiti" charset="-122"/>
                            </a:rPr>
                            <m:t>∙</m:t>
                          </m:r>
                          <m:f>
                            <m:fPr>
                              <m:ctrlPr>
                                <a:rPr lang="zh-CN" altLang="zh-CN" sz="1400" i="1" kern="100">
                                  <a:latin typeface="Cambria Math" charset="0"/>
                                  <a:ea typeface="STKaiti" charset="-122"/>
                                  <a:cs typeface="STKaiti" charset="-122"/>
                                </a:rPr>
                              </m:ctrlPr>
                            </m:fPr>
                            <m:num>
                              <m:r>
                                <a:rPr lang="en-US" altLang="zh-CN" sz="1400" kern="100">
                                  <a:latin typeface="Cambria Math" charset="0"/>
                                  <a:ea typeface="STKaiti" charset="-122"/>
                                  <a:cs typeface="STKaiti" charset="-122"/>
                                </a:rPr>
                                <m:t>1</m:t>
                              </m:r>
                            </m:num>
                            <m:den>
                              <m:r>
                                <a:rPr lang="en-US" altLang="zh-CN" sz="1400" kern="100">
                                  <a:latin typeface="Cambria Math" charset="0"/>
                                  <a:ea typeface="STKaiti" charset="-122"/>
                                  <a:cs typeface="STKaiti" charset="-122"/>
                                </a:rPr>
                                <m:t>𝑚</m:t>
                              </m:r>
                            </m:den>
                          </m:f>
                          <m:r>
                            <a:rPr lang="en-US" altLang="zh-CN" sz="1400" kern="100">
                              <a:latin typeface="Cambria Math" charset="0"/>
                              <a:ea typeface="STKaiti" charset="-122"/>
                              <a:cs typeface="STKaiti" charset="-122"/>
                            </a:rPr>
                            <m:t>𝑿</m:t>
                          </m:r>
                        </m:e>
                        <m:sup>
                          <m:r>
                            <a:rPr lang="en-US" altLang="zh-CN" sz="1400" kern="100">
                              <a:latin typeface="Cambria Math" charset="0"/>
                              <a:ea typeface="STKaiti" charset="-122"/>
                              <a:cs typeface="STKaiti" charset="-122"/>
                            </a:rPr>
                            <m:t>𝑇</m:t>
                          </m:r>
                        </m:sup>
                      </m:sSup>
                      <m:r>
                        <a:rPr lang="en-US" altLang="zh-CN" sz="1400" kern="100">
                          <a:latin typeface="Cambria Math" charset="0"/>
                          <a:ea typeface="STKaiti" charset="-122"/>
                          <a:cs typeface="STKaiti" charset="-122"/>
                        </a:rPr>
                        <m:t>∙</m:t>
                      </m:r>
                      <m:r>
                        <a:rPr lang="en-US" altLang="zh-CN" sz="1400" kern="100">
                          <a:latin typeface="Cambria Math" charset="0"/>
                          <a:ea typeface="STKaiti" charset="-122"/>
                          <a:cs typeface="STKaiti" charset="-122"/>
                        </a:rPr>
                        <m:t>𝐸𝑟𝑟𝑜𝑟</m:t>
                      </m:r>
                    </m:oMath>
                  </m:oMathPara>
                </a14:m>
                <a:endParaRPr lang="zh-CN" altLang="zh-CN" sz="1400" kern="100" dirty="0">
                  <a:latin typeface="STKaiti" charset="-122"/>
                  <a:ea typeface="STKaiti" charset="-122"/>
                  <a:cs typeface="STKaiti" charset="-122"/>
                </a:endParaRPr>
              </a:p>
              <a:p>
                <a:pPr indent="304800">
                  <a:spcAft>
                    <a:spcPts val="0"/>
                  </a:spcAft>
                </a:pPr>
                <a:endParaRPr lang="en-US" altLang="zh-CN" dirty="0" smtClean="0">
                  <a:latin typeface="STKaiti" charset="-122"/>
                  <a:ea typeface="STKaiti" charset="-122"/>
                  <a:cs typeface="STKaiti" charset="-122"/>
                </a:endParaRPr>
              </a:p>
              <a:p>
                <a:pPr indent="304800">
                  <a:spcAft>
                    <a:spcPts val="0"/>
                  </a:spcAft>
                </a:pPr>
                <a:endParaRPr lang="zh-CN" altLang="zh-CN" dirty="0">
                  <a:latin typeface="STKaiti" charset="-122"/>
                  <a:ea typeface="STKaiti" charset="-122"/>
                  <a:cs typeface="STKaiti"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5676900" y="2823774"/>
                <a:ext cx="6338014" cy="4408130"/>
              </a:xfrm>
              <a:prstGeom prst="rect">
                <a:avLst/>
              </a:prstGeom>
              <a:blipFill rotWithShape="0">
                <a:blip r:embed="rId4"/>
                <a:stretch>
                  <a:fillRect l="-2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232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离散值预测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参数调优</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4670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模型指标统计</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276895" y="2697831"/>
                <a:ext cx="5285705" cy="3089885"/>
              </a:xfrm>
              <a:prstGeom prst="rect">
                <a:avLst/>
              </a:prstGeom>
            </p:spPr>
            <p:txBody>
              <a:bodyPr wrap="square">
                <a:spAutoFit/>
              </a:bodyPr>
              <a:lstStyle/>
              <a:p>
                <a:pPr>
                  <a:spcAft>
                    <a:spcPts val="0"/>
                  </a:spcAft>
                </a:pP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为了防止模型过拟合问题，加入正则化。正则化是结构风险最小化策略的实现，是在经验风险上加一个正则化项或惩罚项。正则化项一般是模型复杂度的单调递增函数，模型越复杂，正则化项就越大。这里采用</a:t>
                </a:r>
                <a:r>
                  <a:rPr lang="en-US" altLang="zh-CN" sz="1600" dirty="0">
                    <a:latin typeface="STKaiti" charset="-122"/>
                    <a:ea typeface="STKaiti" charset="-122"/>
                    <a:cs typeface="STKaiti" charset="-122"/>
                  </a:rPr>
                  <a:t>L2</a:t>
                </a:r>
                <a:r>
                  <a:rPr lang="zh-CN" altLang="zh-CN" sz="1600" dirty="0">
                    <a:latin typeface="STKaiti" charset="-122"/>
                    <a:ea typeface="STKaiti" charset="-122"/>
                    <a:cs typeface="STKaiti" charset="-122"/>
                  </a:rPr>
                  <a:t>正则化就是在代价函数后面再加上一个正则化项：</a:t>
                </a:r>
              </a:p>
              <a:p>
                <a:pPr>
                  <a:spcAft>
                    <a:spcPts val="0"/>
                  </a:spcAft>
                </a:pPr>
                <a14:m>
                  <m:oMathPara xmlns:m="http://schemas.openxmlformats.org/officeDocument/2006/math">
                    <m:oMathParaPr>
                      <m:jc m:val="centerGroup"/>
                    </m:oMathParaPr>
                    <m:oMath xmlns:m="http://schemas.openxmlformats.org/officeDocument/2006/math">
                      <m:r>
                        <m:rPr>
                          <m:sty m:val="p"/>
                        </m:rPr>
                        <a:rPr lang="en-US" altLang="zh-CN" sz="1600">
                          <a:latin typeface="Cambria Math" charset="0"/>
                          <a:ea typeface="STKaiti" charset="-122"/>
                          <a:cs typeface="STKaiti" charset="-122"/>
                        </a:rPr>
                        <m:t>C</m:t>
                      </m:r>
                      <m:r>
                        <a:rPr lang="en-US" altLang="zh-CN" sz="1600">
                          <a:latin typeface="Cambria Math" charset="0"/>
                          <a:ea typeface="STKaiti" charset="-122"/>
                          <a:cs typeface="STKaiti" charset="-122"/>
                        </a:rPr>
                        <m:t>=</m:t>
                      </m:r>
                      <m:sSub>
                        <m:sSubPr>
                          <m:ctrlPr>
                            <a:rPr lang="zh-CN" altLang="zh-CN" sz="1600" i="1">
                              <a:effectLst/>
                              <a:latin typeface="Cambria Math" charset="0"/>
                              <a:ea typeface="STKaiti" charset="-122"/>
                              <a:cs typeface="STKaiti" charset="-122"/>
                            </a:rPr>
                          </m:ctrlPr>
                        </m:sSubPr>
                        <m:e>
                          <m:r>
                            <a:rPr lang="en-US" altLang="zh-CN" sz="1600" i="1">
                              <a:latin typeface="Cambria Math" charset="0"/>
                              <a:ea typeface="STKaiti" charset="-122"/>
                              <a:cs typeface="STKaiti" charset="-122"/>
                            </a:rPr>
                            <m:t>𝐶</m:t>
                          </m:r>
                        </m:e>
                        <m:sub>
                          <m:r>
                            <a:rPr lang="en-US" altLang="zh-CN" sz="1600" i="1">
                              <a:latin typeface="Cambria Math" charset="0"/>
                              <a:ea typeface="STKaiti" charset="-122"/>
                              <a:cs typeface="STKaiti" charset="-122"/>
                            </a:rPr>
                            <m:t>0</m:t>
                          </m:r>
                        </m:sub>
                      </m:sSub>
                      <m:r>
                        <a:rPr lang="en-US" altLang="zh-CN" sz="1600">
                          <a:latin typeface="Cambria Math" charset="0"/>
                          <a:ea typeface="STKaiti" charset="-122"/>
                          <a:cs typeface="STKaiti" charset="-122"/>
                        </a:rPr>
                        <m:t>+</m:t>
                      </m:r>
                      <m:f>
                        <m:fPr>
                          <m:ctrlPr>
                            <a:rPr lang="zh-CN" altLang="zh-CN" sz="1600" i="1">
                              <a:effectLst/>
                              <a:latin typeface="Cambria Math" charset="0"/>
                              <a:ea typeface="STKaiti" charset="-122"/>
                              <a:cs typeface="STKaiti" charset="-122"/>
                            </a:rPr>
                          </m:ctrlPr>
                        </m:fPr>
                        <m:num>
                          <m:r>
                            <a:rPr lang="en-US" altLang="zh-CN" sz="1600" i="1">
                              <a:latin typeface="Cambria Math" charset="0"/>
                              <a:ea typeface="STKaiti" charset="-122"/>
                              <a:cs typeface="STKaiti" charset="-122"/>
                            </a:rPr>
                            <m:t>𝜆</m:t>
                          </m:r>
                        </m:num>
                        <m:den>
                          <m:r>
                            <a:rPr lang="en-US" altLang="zh-CN" sz="1600" i="1">
                              <a:latin typeface="Cambria Math" charset="0"/>
                              <a:ea typeface="STKaiti" charset="-122"/>
                              <a:cs typeface="STKaiti" charset="-122"/>
                            </a:rPr>
                            <m:t>2</m:t>
                          </m:r>
                          <m:r>
                            <a:rPr lang="en-US" altLang="zh-CN" sz="1600" i="1">
                              <a:latin typeface="Cambria Math" charset="0"/>
                              <a:ea typeface="STKaiti" charset="-122"/>
                              <a:cs typeface="STKaiti" charset="-122"/>
                            </a:rPr>
                            <m:t>𝑛</m:t>
                          </m:r>
                        </m:den>
                      </m:f>
                      <m:nary>
                        <m:naryPr>
                          <m:chr m:val="∑"/>
                          <m:limLoc m:val="undOvr"/>
                          <m:ctrlPr>
                            <a:rPr lang="zh-CN" altLang="zh-CN" sz="1600" i="1">
                              <a:effectLst/>
                              <a:latin typeface="Cambria Math" charset="0"/>
                              <a:ea typeface="STKaiti" charset="-122"/>
                              <a:cs typeface="STKaiti" charset="-122"/>
                            </a:rPr>
                          </m:ctrlPr>
                        </m:naryPr>
                        <m:sub>
                          <m:r>
                            <a:rPr lang="en-US" altLang="zh-CN" sz="1600" i="1">
                              <a:latin typeface="Cambria Math" charset="0"/>
                              <a:ea typeface="STKaiti" charset="-122"/>
                              <a:cs typeface="STKaiti" charset="-122"/>
                            </a:rPr>
                            <m:t>𝑖</m:t>
                          </m:r>
                          <m:r>
                            <a:rPr lang="en-US" altLang="zh-CN" sz="1600" i="1">
                              <a:latin typeface="Cambria Math" charset="0"/>
                              <a:ea typeface="STKaiti" charset="-122"/>
                              <a:cs typeface="STKaiti" charset="-122"/>
                            </a:rPr>
                            <m:t>=1</m:t>
                          </m:r>
                        </m:sub>
                        <m:sup>
                          <m:r>
                            <a:rPr lang="en-US" altLang="zh-CN" sz="1600" i="1">
                              <a:latin typeface="Cambria Math" charset="0"/>
                              <a:ea typeface="STKaiti" charset="-122"/>
                              <a:cs typeface="STKaiti" charset="-122"/>
                            </a:rPr>
                            <m:t>𝑛</m:t>
                          </m:r>
                        </m:sup>
                        <m:e>
                          <m:sSup>
                            <m:sSupPr>
                              <m:ctrlPr>
                                <a:rPr lang="zh-CN" altLang="zh-CN" sz="1600" i="1">
                                  <a:effectLst/>
                                  <a:latin typeface="Cambria Math" charset="0"/>
                                  <a:ea typeface="STKaiti" charset="-122"/>
                                  <a:cs typeface="STKaiti" charset="-122"/>
                                </a:rPr>
                              </m:ctrlPr>
                            </m:sSupPr>
                            <m:e>
                              <m:r>
                                <m:rPr>
                                  <m:sty m:val="p"/>
                                </m:rPr>
                                <a:rPr lang="en-US" altLang="zh-CN" sz="1600">
                                  <a:latin typeface="Cambria Math" charset="0"/>
                                  <a:ea typeface="STKaiti" charset="-122"/>
                                  <a:cs typeface="STKaiti" charset="-122"/>
                                </a:rPr>
                                <m:t>θ</m:t>
                              </m:r>
                            </m:e>
                            <m:sup>
                              <m:r>
                                <a:rPr lang="en-US" altLang="zh-CN" sz="1600" i="1">
                                  <a:latin typeface="Cambria Math" charset="0"/>
                                  <a:ea typeface="STKaiti" charset="-122"/>
                                  <a:cs typeface="STKaiti" charset="-122"/>
                                </a:rPr>
                                <m:t>𝑖</m:t>
                              </m:r>
                            </m:sup>
                          </m:sSup>
                        </m:e>
                      </m:nary>
                    </m:oMath>
                  </m:oMathPara>
                </a14:m>
                <a:endParaRPr lang="zh-CN" altLang="zh-CN" sz="1600" dirty="0">
                  <a:latin typeface="STKaiti" charset="-122"/>
                  <a:ea typeface="STKaiti" charset="-122"/>
                  <a:cs typeface="STKaiti" charset="-122"/>
                </a:endParaRPr>
              </a:p>
              <a:p>
                <a:pPr>
                  <a:spcAft>
                    <a:spcPts val="0"/>
                  </a:spcAft>
                </a:pPr>
                <a:r>
                  <a:rPr lang="zh-CN" altLang="zh-CN" sz="1600" dirty="0">
                    <a:latin typeface="STKaiti" charset="-122"/>
                    <a:ea typeface="STKaiti" charset="-122"/>
                    <a:cs typeface="STKaiti" charset="-122"/>
                  </a:rPr>
                  <a:t>同时权值更新方法变为</a:t>
                </a:r>
                <a14:m>
                  <m:oMath xmlns:m="http://schemas.openxmlformats.org/officeDocument/2006/math">
                    <m:r>
                      <a:rPr lang="en-US" altLang="zh-CN" sz="1600" b="1" i="1">
                        <a:latin typeface="Cambria Math" charset="0"/>
                        <a:ea typeface="STKaiti" charset="-122"/>
                        <a:cs typeface="STKaiti" charset="-122"/>
                      </a:rPr>
                      <m:t>𝛉</m:t>
                    </m:r>
                    <m:r>
                      <a:rPr lang="en-US" altLang="zh-CN" sz="1600">
                        <a:latin typeface="Cambria Math" charset="0"/>
                        <a:ea typeface="STKaiti" charset="-122"/>
                        <a:cs typeface="STKaiti" charset="-122"/>
                      </a:rPr>
                      <m:t>=</m:t>
                    </m:r>
                    <m:r>
                      <a:rPr lang="en-US" altLang="zh-CN" sz="1600" b="1" i="1">
                        <a:latin typeface="Cambria Math" charset="0"/>
                        <a:ea typeface="STKaiti" charset="-122"/>
                        <a:cs typeface="STKaiti" charset="-122"/>
                      </a:rPr>
                      <m:t>𝛉</m:t>
                    </m:r>
                    <m:r>
                      <a:rPr lang="en-US" altLang="zh-CN" sz="1600" i="1">
                        <a:latin typeface="Cambria Math" charset="0"/>
                        <a:ea typeface="STKaiti" charset="-122"/>
                        <a:cs typeface="STKaiti" charset="-122"/>
                      </a:rPr>
                      <m:t>−</m:t>
                    </m:r>
                    <m:r>
                      <m:rPr>
                        <m:sty m:val="p"/>
                      </m:rPr>
                      <a:rPr lang="en-US" altLang="zh-CN" sz="1600">
                        <a:latin typeface="Cambria Math" charset="0"/>
                        <a:ea typeface="STKaiti" charset="-122"/>
                        <a:cs typeface="STKaiti" charset="-122"/>
                      </a:rPr>
                      <m:t>α</m:t>
                    </m:r>
                    <m:sSup>
                      <m:sSupPr>
                        <m:ctrlPr>
                          <a:rPr lang="zh-CN" altLang="zh-CN" sz="1600" i="1">
                            <a:effectLst/>
                            <a:latin typeface="Cambria Math" charset="0"/>
                            <a:ea typeface="STKaiti" charset="-122"/>
                            <a:cs typeface="STKaiti" charset="-122"/>
                          </a:rPr>
                        </m:ctrlPr>
                      </m:sSupPr>
                      <m:e>
                        <m:r>
                          <a:rPr lang="en-US" altLang="zh-CN" sz="1600" i="1">
                            <a:latin typeface="Cambria Math" charset="0"/>
                            <a:ea typeface="STKaiti" charset="-122"/>
                            <a:cs typeface="STKaiti" charset="-122"/>
                          </a:rPr>
                          <m:t>∙</m:t>
                        </m:r>
                        <m:f>
                          <m:fPr>
                            <m:ctrlPr>
                              <a:rPr lang="zh-CN" altLang="zh-CN" sz="1600" i="1">
                                <a:effectLst/>
                                <a:latin typeface="Cambria Math" charset="0"/>
                                <a:ea typeface="STKaiti" charset="-122"/>
                                <a:cs typeface="STKaiti" charset="-122"/>
                              </a:rPr>
                            </m:ctrlPr>
                          </m:fPr>
                          <m:num>
                            <m:r>
                              <a:rPr lang="en-US" altLang="zh-CN" sz="1600" i="1">
                                <a:latin typeface="Cambria Math" charset="0"/>
                                <a:ea typeface="STKaiti" charset="-122"/>
                                <a:cs typeface="STKaiti" charset="-122"/>
                              </a:rPr>
                              <m:t>1</m:t>
                            </m:r>
                          </m:num>
                          <m:den>
                            <m:r>
                              <a:rPr lang="en-US" altLang="zh-CN" sz="1600" i="1">
                                <a:latin typeface="Cambria Math" charset="0"/>
                                <a:ea typeface="STKaiti" charset="-122"/>
                                <a:cs typeface="STKaiti" charset="-122"/>
                              </a:rPr>
                              <m:t>𝑚</m:t>
                            </m:r>
                          </m:den>
                        </m:f>
                        <m:r>
                          <a:rPr lang="en-US" altLang="zh-CN" sz="1600" b="1" i="1">
                            <a:latin typeface="Cambria Math" charset="0"/>
                            <a:ea typeface="STKaiti" charset="-122"/>
                            <a:cs typeface="STKaiti" charset="-122"/>
                          </a:rPr>
                          <m:t>𝑿</m:t>
                        </m:r>
                      </m:e>
                      <m:sup>
                        <m:r>
                          <a:rPr lang="en-US" altLang="zh-CN" sz="1600" i="1">
                            <a:latin typeface="Cambria Math" charset="0"/>
                            <a:ea typeface="STKaiti" charset="-122"/>
                            <a:cs typeface="STKaiti" charset="-122"/>
                          </a:rPr>
                          <m:t>𝑇</m:t>
                        </m:r>
                      </m:sup>
                    </m:sSup>
                    <m:r>
                      <a:rPr lang="en-US" altLang="zh-CN" sz="1600" i="1">
                        <a:latin typeface="Cambria Math" charset="0"/>
                        <a:ea typeface="STKaiti" charset="-122"/>
                        <a:cs typeface="STKaiti" charset="-122"/>
                      </a:rPr>
                      <m:t>∙</m:t>
                    </m:r>
                    <m:r>
                      <a:rPr lang="en-US" altLang="zh-CN" sz="1600" i="1">
                        <a:latin typeface="Cambria Math" charset="0"/>
                        <a:ea typeface="STKaiti" charset="-122"/>
                        <a:cs typeface="STKaiti" charset="-122"/>
                      </a:rPr>
                      <m:t>𝐸𝑟𝑟𝑜𝑟</m:t>
                    </m:r>
                    <m:r>
                      <a:rPr lang="en-US" altLang="zh-CN" sz="1600" i="1">
                        <a:latin typeface="Cambria Math" charset="0"/>
                        <a:ea typeface="STKaiti" charset="-122"/>
                        <a:cs typeface="STKaiti" charset="-122"/>
                      </a:rPr>
                      <m:t>−</m:t>
                    </m:r>
                    <m:f>
                      <m:fPr>
                        <m:ctrlPr>
                          <a:rPr lang="zh-CN" altLang="zh-CN" sz="1600" i="1">
                            <a:effectLst/>
                            <a:latin typeface="Cambria Math" charset="0"/>
                            <a:ea typeface="STKaiti" charset="-122"/>
                            <a:cs typeface="STKaiti" charset="-122"/>
                          </a:rPr>
                        </m:ctrlPr>
                      </m:fPr>
                      <m:num>
                        <m:r>
                          <a:rPr lang="en-US" altLang="zh-CN" sz="1600" i="1">
                            <a:latin typeface="Cambria Math" charset="0"/>
                            <a:ea typeface="STKaiti" charset="-122"/>
                            <a:cs typeface="STKaiti" charset="-122"/>
                          </a:rPr>
                          <m:t>𝜆</m:t>
                        </m:r>
                      </m:num>
                      <m:den>
                        <m:r>
                          <a:rPr lang="en-US" altLang="zh-CN" sz="1600" i="1">
                            <a:latin typeface="Cambria Math" charset="0"/>
                            <a:ea typeface="STKaiti" charset="-122"/>
                            <a:cs typeface="STKaiti" charset="-122"/>
                          </a:rPr>
                          <m:t>𝑚</m:t>
                        </m:r>
                      </m:den>
                    </m:f>
                    <m:r>
                      <a:rPr lang="en-US" altLang="zh-CN" sz="1600" b="1" i="1">
                        <a:latin typeface="Cambria Math" charset="0"/>
                        <a:ea typeface="STKaiti" charset="-122"/>
                        <a:cs typeface="STKaiti" charset="-122"/>
                      </a:rPr>
                      <m:t>𝛉</m:t>
                    </m:r>
                  </m:oMath>
                </a14:m>
                <a:endParaRPr lang="zh-CN" altLang="zh-CN" sz="1600" dirty="0">
                  <a:latin typeface="STKaiti" charset="-122"/>
                  <a:ea typeface="STKaiti" charset="-122"/>
                  <a:cs typeface="STKaiti" charset="-122"/>
                </a:endParaRPr>
              </a:p>
              <a:p>
                <a:pPr>
                  <a:spcAft>
                    <a:spcPts val="0"/>
                  </a:spcAft>
                </a:pP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为了提高训练速度，权值更新的方法，原先权值的更新需要利用所有样本的误差，现在随机通过样本子集的信息更新权重。</a:t>
                </a:r>
              </a:p>
            </p:txBody>
          </p:sp>
        </mc:Choice>
        <mc:Fallback xmlns="">
          <p:sp>
            <p:nvSpPr>
              <p:cNvPr id="6" name="矩形 5"/>
              <p:cNvSpPr>
                <a:spLocks noRot="1" noChangeAspect="1" noMove="1" noResize="1" noEditPoints="1" noAdjustHandles="1" noChangeArrowheads="1" noChangeShapeType="1" noTextEdit="1"/>
              </p:cNvSpPr>
              <p:nvPr/>
            </p:nvSpPr>
            <p:spPr>
              <a:xfrm>
                <a:off x="276895" y="2697831"/>
                <a:ext cx="5285705" cy="3089885"/>
              </a:xfrm>
              <a:prstGeom prst="rect">
                <a:avLst/>
              </a:prstGeom>
              <a:blipFill rotWithShape="0">
                <a:blip r:embed="rId4"/>
                <a:stretch>
                  <a:fillRect l="-576" t="-593" r="-4032" b="-1779"/>
                </a:stretch>
              </a:blipFill>
            </p:spPr>
            <p:txBody>
              <a:bodyPr/>
              <a:lstStyle/>
              <a:p>
                <a:r>
                  <a:rPr lang="zh-CN" altLang="en-US">
                    <a:noFill/>
                  </a:rPr>
                  <a:t> </a:t>
                </a:r>
              </a:p>
            </p:txBody>
          </p:sp>
        </mc:Fallback>
      </mc:AlternateContent>
      <p:sp>
        <p:nvSpPr>
          <p:cNvPr id="8" name="矩形 7"/>
          <p:cNvSpPr/>
          <p:nvPr/>
        </p:nvSpPr>
        <p:spPr>
          <a:xfrm>
            <a:off x="5645059" y="2353502"/>
            <a:ext cx="6096000" cy="584775"/>
          </a:xfrm>
          <a:prstGeom prst="rect">
            <a:avLst/>
          </a:prstGeom>
        </p:spPr>
        <p:txBody>
          <a:bodyPr>
            <a:spAutoFit/>
          </a:bodyPr>
          <a:lstStyle/>
          <a:p>
            <a:pPr indent="304800">
              <a:spcAft>
                <a:spcPts val="0"/>
              </a:spcAft>
            </a:pPr>
            <a:r>
              <a:rPr lang="zh-CN" altLang="zh-CN" sz="1600" dirty="0">
                <a:latin typeface="STKaiti" charset="-122"/>
                <a:ea typeface="STKaiti" charset="-122"/>
                <a:cs typeface="STKaiti" charset="-122"/>
              </a:rPr>
              <a:t>以</a:t>
            </a:r>
            <a:r>
              <a:rPr lang="en-US" altLang="zh-CN" sz="1600" dirty="0">
                <a:latin typeface="STKaiti" charset="-122"/>
                <a:ea typeface="STKaiti" charset="-122"/>
                <a:cs typeface="STKaiti" charset="-122"/>
              </a:rPr>
              <a:t>SZ000001</a:t>
            </a:r>
            <a:r>
              <a:rPr lang="zh-CN" altLang="zh-CN" sz="1600" dirty="0">
                <a:latin typeface="STKaiti" charset="-122"/>
                <a:ea typeface="STKaiti" charset="-122"/>
                <a:cs typeface="STKaiti" charset="-122"/>
              </a:rPr>
              <a:t>平安银行在</a:t>
            </a:r>
            <a:r>
              <a:rPr lang="en-US" altLang="zh-CN" sz="1600" dirty="0">
                <a:latin typeface="STKaiti" charset="-122"/>
                <a:ea typeface="STKaiti" charset="-122"/>
                <a:cs typeface="STKaiti" charset="-122"/>
              </a:rPr>
              <a:t>2017</a:t>
            </a:r>
            <a:r>
              <a:rPr lang="zh-CN" altLang="zh-CN" sz="1600" dirty="0">
                <a:latin typeface="STKaiti" charset="-122"/>
                <a:ea typeface="STKaiti" charset="-122"/>
                <a:cs typeface="STKaiti" charset="-122"/>
              </a:rPr>
              <a:t>年</a:t>
            </a:r>
            <a:r>
              <a:rPr lang="en-US" altLang="zh-CN" sz="1600" dirty="0">
                <a:latin typeface="STKaiti" charset="-122"/>
                <a:ea typeface="STKaiti" charset="-122"/>
                <a:cs typeface="STKaiti" charset="-122"/>
              </a:rPr>
              <a:t>11</a:t>
            </a:r>
            <a:r>
              <a:rPr lang="zh-CN" altLang="zh-CN" sz="1600" dirty="0">
                <a:latin typeface="STKaiti" charset="-122"/>
                <a:ea typeface="STKaiti" charset="-122"/>
                <a:cs typeface="STKaiti" charset="-122"/>
              </a:rPr>
              <a:t>月的数据为原始数据，</a:t>
            </a:r>
            <a:r>
              <a:rPr lang="en-US" altLang="zh-CN" sz="1600" dirty="0">
                <a:latin typeface="STKaiti" charset="-122"/>
                <a:ea typeface="STKaiti" charset="-122"/>
                <a:cs typeface="STKaiti" charset="-122"/>
              </a:rPr>
              <a:t>80%</a:t>
            </a:r>
            <a:r>
              <a:rPr lang="zh-CN" altLang="zh-CN" sz="1600" dirty="0">
                <a:latin typeface="STKaiti" charset="-122"/>
                <a:ea typeface="STKaiti" charset="-122"/>
                <a:cs typeface="STKaiti" charset="-122"/>
              </a:rPr>
              <a:t>用作建立模型，</a:t>
            </a:r>
            <a:r>
              <a:rPr lang="en-US" altLang="zh-CN" sz="1600" dirty="0">
                <a:latin typeface="STKaiti" charset="-122"/>
                <a:ea typeface="STKaiti" charset="-122"/>
                <a:cs typeface="STKaiti" charset="-122"/>
              </a:rPr>
              <a:t>20%</a:t>
            </a:r>
            <a:r>
              <a:rPr lang="zh-CN" altLang="zh-CN" sz="1600" dirty="0">
                <a:latin typeface="STKaiti" charset="-122"/>
                <a:ea typeface="STKaiti" charset="-122"/>
                <a:cs typeface="STKaiti" charset="-122"/>
              </a:rPr>
              <a:t>的数据用作验证</a:t>
            </a:r>
            <a:r>
              <a:rPr lang="zh-CN" altLang="zh-CN" sz="1600" dirty="0" smtClean="0">
                <a:latin typeface="STKaiti" charset="-122"/>
                <a:ea typeface="STKaiti" charset="-122"/>
                <a:cs typeface="STKaiti" charset="-122"/>
              </a:rPr>
              <a:t>数据</a:t>
            </a:r>
            <a:r>
              <a:rPr lang="zh-CN" altLang="en-US" sz="1600" dirty="0">
                <a:latin typeface="STKaiti" charset="-122"/>
                <a:ea typeface="STKaiti" charset="-122"/>
                <a:cs typeface="STKaiti" charset="-122"/>
              </a:rPr>
              <a:t>。</a:t>
            </a:r>
            <a:endParaRPr lang="zh-CN" altLang="zh-CN" sz="1600" dirty="0">
              <a:latin typeface="STKaiti" charset="-122"/>
              <a:ea typeface="STKaiti" charset="-122"/>
              <a:cs typeface="STKaiti"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470550595"/>
              </p:ext>
            </p:extLst>
          </p:nvPr>
        </p:nvGraphicFramePr>
        <p:xfrm>
          <a:off x="6012305" y="3718418"/>
          <a:ext cx="5465445" cy="1219200"/>
        </p:xfrm>
        <a:graphic>
          <a:graphicData uri="http://schemas.openxmlformats.org/drawingml/2006/table">
            <a:tbl>
              <a:tblPr firstRow="1" firstCol="1" bandRow="1">
                <a:tableStyleId>{5940675A-B579-460E-94D1-54222C63F5DA}</a:tableStyleId>
              </a:tblPr>
              <a:tblGrid>
                <a:gridCol w="1365885"/>
                <a:gridCol w="1366520"/>
                <a:gridCol w="1366520"/>
                <a:gridCol w="1366520"/>
              </a:tblGrid>
              <a:tr h="0">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 </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200" dirty="0">
                          <a:solidFill>
                            <a:schemeClr val="tx1"/>
                          </a:solidFill>
                          <a:latin typeface="STKaiti" charset="-122"/>
                          <a:ea typeface="STKaiti" charset="-122"/>
                          <a:cs typeface="STKaiti" charset="-122"/>
                        </a:rPr>
                        <a:t>准确率</a:t>
                      </a:r>
                    </a:p>
                  </a:txBody>
                  <a:tcPr marL="68580" marR="68580" marT="0" marB="0"/>
                </a:tc>
                <a:tc>
                  <a:txBody>
                    <a:bodyPr/>
                    <a:lstStyle/>
                    <a:p>
                      <a:pPr algn="ctr">
                        <a:lnSpc>
                          <a:spcPct val="125000"/>
                        </a:lnSpc>
                        <a:spcAft>
                          <a:spcPts val="0"/>
                        </a:spcAft>
                      </a:pPr>
                      <a:r>
                        <a:rPr lang="zh-CN" sz="1600" kern="1200" dirty="0">
                          <a:solidFill>
                            <a:schemeClr val="tx1"/>
                          </a:solidFill>
                          <a:latin typeface="STKaiti" charset="-122"/>
                          <a:ea typeface="STKaiti" charset="-122"/>
                          <a:cs typeface="STKaiti" charset="-122"/>
                        </a:rPr>
                        <a:t>召回率</a:t>
                      </a:r>
                    </a:p>
                  </a:txBody>
                  <a:tcPr marL="68580" marR="68580" marT="0" marB="0"/>
                </a:tc>
                <a:tc>
                  <a:txBody>
                    <a:bodyPr/>
                    <a:lstStyle/>
                    <a:p>
                      <a:pPr algn="ctr">
                        <a:lnSpc>
                          <a:spcPct val="125000"/>
                        </a:lnSpc>
                        <a:spcAft>
                          <a:spcPts val="0"/>
                        </a:spcAft>
                      </a:pPr>
                      <a:r>
                        <a:rPr lang="en-US" sz="1600" kern="1200">
                          <a:solidFill>
                            <a:schemeClr val="tx1"/>
                          </a:solidFill>
                          <a:latin typeface="STKaiti" charset="-122"/>
                          <a:ea typeface="STKaiti" charset="-122"/>
                          <a:cs typeface="STKaiti" charset="-122"/>
                        </a:rPr>
                        <a:t>F1-Score</a:t>
                      </a:r>
                      <a:endParaRPr lang="zh-CN" sz="1600" kern="1200">
                        <a:solidFill>
                          <a:schemeClr val="tx1"/>
                        </a:solidFill>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zh-CN" altLang="en-US" sz="1600" kern="1200" dirty="0" smtClean="0">
                          <a:solidFill>
                            <a:schemeClr val="tx1"/>
                          </a:solidFill>
                          <a:latin typeface="STKaiti" charset="-122"/>
                          <a:ea typeface="STKaiti" charset="-122"/>
                          <a:cs typeface="STKaiti" charset="-122"/>
                        </a:rPr>
                        <a:t>跌</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0.89</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0.87</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0.88</a:t>
                      </a:r>
                      <a:endParaRPr lang="zh-CN" sz="1600" kern="1200" dirty="0">
                        <a:solidFill>
                          <a:schemeClr val="tx1"/>
                        </a:solidFill>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zh-CN" altLang="en-US" sz="1600" kern="1200" dirty="0" smtClean="0">
                          <a:solidFill>
                            <a:schemeClr val="tx1"/>
                          </a:solidFill>
                          <a:latin typeface="STKaiti" charset="-122"/>
                          <a:ea typeface="STKaiti" charset="-122"/>
                          <a:cs typeface="STKaiti" charset="-122"/>
                        </a:rPr>
                        <a:t>涨</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a:solidFill>
                            <a:schemeClr val="tx1"/>
                          </a:solidFill>
                          <a:latin typeface="STKaiti" charset="-122"/>
                          <a:ea typeface="STKaiti" charset="-122"/>
                          <a:cs typeface="STKaiti" charset="-122"/>
                        </a:rPr>
                        <a:t>0.64</a:t>
                      </a:r>
                      <a:endParaRPr lang="zh-CN" sz="1600" kern="120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0.69</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0.67</a:t>
                      </a:r>
                      <a:endParaRPr lang="zh-CN" sz="1600" kern="1200" dirty="0">
                        <a:solidFill>
                          <a:schemeClr val="tx1"/>
                        </a:solidFill>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zh-CN" sz="1600" kern="1200">
                          <a:solidFill>
                            <a:schemeClr val="tx1"/>
                          </a:solidFill>
                          <a:latin typeface="STKaiti" charset="-122"/>
                          <a:ea typeface="STKaiti" charset="-122"/>
                          <a:cs typeface="STKaiti" charset="-122"/>
                        </a:rPr>
                        <a:t>平均值</a:t>
                      </a:r>
                    </a:p>
                  </a:txBody>
                  <a:tcPr marL="68580" marR="68580" marT="0" marB="0"/>
                </a:tc>
                <a:tc>
                  <a:txBody>
                    <a:bodyPr/>
                    <a:lstStyle/>
                    <a:p>
                      <a:pPr algn="ctr">
                        <a:lnSpc>
                          <a:spcPct val="125000"/>
                        </a:lnSpc>
                        <a:spcAft>
                          <a:spcPts val="0"/>
                        </a:spcAft>
                      </a:pPr>
                      <a:r>
                        <a:rPr lang="en-US" sz="1600" kern="1200">
                          <a:solidFill>
                            <a:schemeClr val="tx1"/>
                          </a:solidFill>
                          <a:latin typeface="STKaiti" charset="-122"/>
                          <a:ea typeface="STKaiti" charset="-122"/>
                          <a:cs typeface="STKaiti" charset="-122"/>
                        </a:rPr>
                        <a:t>0.83</a:t>
                      </a:r>
                      <a:endParaRPr lang="zh-CN" sz="1600" kern="120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0.82</a:t>
                      </a:r>
                      <a:endParaRPr lang="zh-CN" sz="1600" kern="1200" dirty="0">
                        <a:solidFill>
                          <a:schemeClr val="tx1"/>
                        </a:solidFill>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en-US" sz="1600" kern="1200" dirty="0">
                          <a:solidFill>
                            <a:schemeClr val="tx1"/>
                          </a:solidFill>
                          <a:latin typeface="STKaiti" charset="-122"/>
                          <a:ea typeface="STKaiti" charset="-122"/>
                          <a:cs typeface="STKaiti" charset="-122"/>
                        </a:rPr>
                        <a:t>0.82</a:t>
                      </a:r>
                      <a:endParaRPr lang="zh-CN" sz="1600" kern="1200" dirty="0">
                        <a:solidFill>
                          <a:schemeClr val="tx1"/>
                        </a:solidFill>
                        <a:latin typeface="STKaiti" charset="-122"/>
                        <a:ea typeface="STKaiti" charset="-122"/>
                        <a:cs typeface="STKaiti" charset="-122"/>
                      </a:endParaRPr>
                    </a:p>
                  </a:txBody>
                  <a:tcPr marL="68580" marR="68580" marT="0" marB="0"/>
                </a:tc>
              </a:tr>
            </a:tbl>
          </a:graphicData>
        </a:graphic>
      </p:graphicFrame>
    </p:spTree>
    <p:extLst>
      <p:ext uri="{BB962C8B-B14F-4D97-AF65-F5344CB8AC3E}">
        <p14:creationId xmlns:p14="http://schemas.microsoft.com/office/powerpoint/2010/main" val="104984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连续值预测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思想</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en-US" altLang="zh-CN" sz="2400" spc="300" dirty="0" smtClean="0">
                  <a:latin typeface="华文楷体" panose="02010600040101010101" pitchFamily="2" charset="-122"/>
                  <a:ea typeface="华文楷体" panose="02010600040101010101" pitchFamily="2" charset="-122"/>
                </a:rPr>
                <a:t>ARMA</a:t>
              </a:r>
              <a:r>
                <a:rPr lang="zh-CN" altLang="en-US" sz="2400" spc="300" dirty="0" smtClean="0">
                  <a:latin typeface="华文楷体" panose="02010600040101010101" pitchFamily="2" charset="-122"/>
                  <a:ea typeface="华文楷体" panose="02010600040101010101" pitchFamily="2" charset="-122"/>
                </a:rPr>
                <a:t>建模</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26942" y="2944394"/>
            <a:ext cx="4604947" cy="2062103"/>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这部分解决的是预测某只证券的未来的价格，采用的是自回归</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移动平均</a:t>
            </a:r>
            <a:r>
              <a:rPr lang="en-US" altLang="zh-CN" sz="1600" dirty="0">
                <a:latin typeface="STKaiti" charset="-122"/>
                <a:ea typeface="STKaiti" charset="-122"/>
                <a:cs typeface="STKaiti" charset="-122"/>
              </a:rPr>
              <a:t>ARMA</a:t>
            </a:r>
            <a:r>
              <a:rPr lang="zh-CN" altLang="zh-CN" sz="1600" dirty="0">
                <a:latin typeface="STKaiti" charset="-122"/>
                <a:ea typeface="STKaiti" charset="-122"/>
                <a:cs typeface="STKaiti" charset="-122"/>
              </a:rPr>
              <a:t>模型，模型的理论思想对于整个序列来说</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变化是有一定规律可循的</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我们可以通过历史的数据来寻找其中的一些规律和统计特征</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从而建立一些与之相应的数学模型</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来近似拟合这个动态的时间序列</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描述其发展趋势</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解释其潜在的规律</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从而对未来即将发生的进行预测。</a:t>
            </a:r>
          </a:p>
        </p:txBody>
      </p:sp>
      <mc:AlternateContent xmlns:mc="http://schemas.openxmlformats.org/markup-compatibility/2006" xmlns:a14="http://schemas.microsoft.com/office/drawing/2010/main">
        <mc:Choice Requires="a14">
          <p:sp>
            <p:nvSpPr>
              <p:cNvPr id="17" name="矩形 16"/>
              <p:cNvSpPr/>
              <p:nvPr/>
            </p:nvSpPr>
            <p:spPr>
              <a:xfrm>
                <a:off x="5582082" y="2876797"/>
                <a:ext cx="6096000" cy="2123658"/>
              </a:xfrm>
              <a:prstGeom prst="rect">
                <a:avLst/>
              </a:prstGeom>
            </p:spPr>
            <p:txBody>
              <a:bodyPr>
                <a:spAutoFit/>
              </a:bodyPr>
              <a:lstStyle/>
              <a:p>
                <a:pPr indent="304800">
                  <a:spcAft>
                    <a:spcPts val="0"/>
                  </a:spcAft>
                </a:pPr>
                <a:r>
                  <a:rPr lang="en-US" altLang="zh-CN" sz="1600" dirty="0">
                    <a:latin typeface="STKaiti" charset="-122"/>
                    <a:ea typeface="STKaiti" charset="-122"/>
                    <a:cs typeface="STKaiti" charset="-122"/>
                  </a:rPr>
                  <a:t>ARMA</a:t>
                </a:r>
                <a:r>
                  <a:rPr lang="zh-CN" altLang="zh-CN" sz="1600" dirty="0">
                    <a:latin typeface="STKaiti" charset="-122"/>
                    <a:ea typeface="STKaiti" charset="-122"/>
                    <a:cs typeface="STKaiti" charset="-122"/>
                  </a:rPr>
                  <a:t>模型是对不含季节变动的平稳序列进行建模。它将序列值表示为过去值和过去扰动项的加权和。模型形式如下：</a:t>
                </a:r>
              </a:p>
              <a:p>
                <a:pPr>
                  <a:spcAft>
                    <a:spcPts val="0"/>
                  </a:spcAft>
                </a:pPr>
                <a14:m>
                  <m:oMathPara xmlns:m="http://schemas.openxmlformats.org/officeDocument/2006/math">
                    <m:oMathParaPr>
                      <m:jc m:val="centerGroup"/>
                    </m:oMathParaPr>
                    <m:oMath xmlns:m="http://schemas.openxmlformats.org/officeDocument/2006/math">
                      <m:r>
                        <a:rPr lang="en-US" altLang="zh-CN" sz="1600">
                          <a:latin typeface="Cambria Math" charset="0"/>
                          <a:ea typeface="STKaiti" charset="-122"/>
                          <a:cs typeface="STKaiti" charset="-122"/>
                        </a:rPr>
                        <m:t>𝑦𝑡</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𝑐</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𝑎</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𝑦𝑡</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𝑎𝑝𝑦𝑡</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𝑝</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𝜖</m:t>
                      </m:r>
                      <m:r>
                        <a:rPr lang="en-US" altLang="zh-CN" sz="1600">
                          <a:latin typeface="Cambria Math" charset="0"/>
                          <a:ea typeface="STKaiti" charset="-122"/>
                          <a:cs typeface="STKaiti" charset="-122"/>
                        </a:rPr>
                        <m:t>𝑡</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𝑏</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𝜖</m:t>
                      </m:r>
                      <m:r>
                        <a:rPr lang="en-US" altLang="zh-CN" sz="1600">
                          <a:latin typeface="Cambria Math" charset="0"/>
                          <a:ea typeface="STKaiti" charset="-122"/>
                          <a:cs typeface="STKaiti" charset="-122"/>
                        </a:rPr>
                        <m:t>𝑡</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𝑏𝑞</m:t>
                      </m:r>
                      <m:r>
                        <a:rPr lang="en-US" altLang="zh-CN" sz="1600">
                          <a:latin typeface="Cambria Math" charset="0"/>
                          <a:ea typeface="STKaiti" charset="-122"/>
                          <a:cs typeface="STKaiti" charset="-122"/>
                        </a:rPr>
                        <m:t>𝜖</m:t>
                      </m:r>
                      <m:r>
                        <a:rPr lang="en-US" altLang="zh-CN" sz="1600">
                          <a:latin typeface="Cambria Math" charset="0"/>
                          <a:ea typeface="STKaiti" charset="-122"/>
                          <a:cs typeface="STKaiti" charset="-122"/>
                        </a:rPr>
                        <m:t>𝑡</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𝑞</m:t>
                      </m:r>
                    </m:oMath>
                  </m:oMathPara>
                </a14:m>
                <a:endParaRPr lang="zh-CN" altLang="zh-CN" sz="1600" dirty="0">
                  <a:latin typeface="STKaiti" charset="-122"/>
                  <a:ea typeface="STKaiti" charset="-122"/>
                  <a:cs typeface="STKaiti" charset="-122"/>
                </a:endParaRPr>
              </a:p>
              <a:p>
                <a:pPr>
                  <a:spcAft>
                    <a:spcPts val="0"/>
                  </a:spcAft>
                </a:pPr>
                <a:r>
                  <a:rPr lang="zh-CN" altLang="zh-CN" sz="1600" dirty="0">
                    <a:latin typeface="STKaiti" charset="-122"/>
                    <a:ea typeface="STKaiti" charset="-122"/>
                    <a:cs typeface="STKaiti" charset="-122"/>
                  </a:rPr>
                  <a:t>其中</a:t>
                </a:r>
                <a14:m>
                  <m:oMath xmlns:m="http://schemas.openxmlformats.org/officeDocument/2006/math">
                    <m:r>
                      <a:rPr lang="en-US" altLang="zh-CN" sz="1600">
                        <a:latin typeface="Cambria Math" charset="0"/>
                        <a:ea typeface="STKaiti" charset="-122"/>
                        <a:cs typeface="STKaiti" charset="-122"/>
                      </a:rPr>
                      <m:t>𝑦𝑡</m:t>
                    </m:r>
                  </m:oMath>
                </a14:m>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为序列值，</a:t>
                </a:r>
                <a14:m>
                  <m:oMath xmlns:m="http://schemas.openxmlformats.org/officeDocument/2006/math">
                    <m:r>
                      <a:rPr lang="en-US" altLang="zh-CN" sz="1600">
                        <a:latin typeface="Cambria Math" charset="0"/>
                        <a:ea typeface="STKaiti" charset="-122"/>
                        <a:cs typeface="STKaiti" charset="-122"/>
                      </a:rPr>
                      <m:t>𝜖</m:t>
                    </m:r>
                    <m:r>
                      <a:rPr lang="en-US" altLang="zh-CN" sz="1600">
                        <a:latin typeface="Cambria Math" charset="0"/>
                        <a:ea typeface="STKaiti" charset="-122"/>
                        <a:cs typeface="STKaiti" charset="-122"/>
                      </a:rPr>
                      <m:t>𝑡</m:t>
                    </m:r>
                  </m:oMath>
                </a14:m>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为扰动项</a:t>
                </a:r>
              </a:p>
              <a:p>
                <a:pPr>
                  <a:spcAft>
                    <a:spcPts val="0"/>
                  </a:spcAft>
                </a:pPr>
                <a14:m>
                  <m:oMathPara xmlns:m="http://schemas.openxmlformats.org/officeDocument/2006/math">
                    <m:oMathParaPr>
                      <m:jc m:val="centerGroup"/>
                    </m:oMathParaPr>
                    <m:oMath xmlns:m="http://schemas.openxmlformats.org/officeDocument/2006/math">
                      <m:r>
                        <a:rPr lang="en-US" altLang="zh-CN" sz="1600">
                          <a:latin typeface="Cambria Math" charset="0"/>
                          <a:ea typeface="STKaiti" charset="-122"/>
                          <a:cs typeface="STKaiti" charset="-122"/>
                        </a:rPr>
                        <m:t>𝜙</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𝑙</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𝑦𝑡</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𝑐</m:t>
                      </m:r>
                      <m:r>
                        <a:rPr lang="en-US" altLang="zh-CN" sz="1600">
                          <a:latin typeface="Cambria Math" charset="0"/>
                          <a:ea typeface="STKaiti" charset="-122"/>
                          <a:cs typeface="STKaiti" charset="-122"/>
                        </a:rPr>
                        <m:t>+</m:t>
                      </m:r>
                      <m:r>
                        <m:rPr>
                          <m:sty m:val="p"/>
                        </m:rPr>
                        <a:rPr lang="en-US" altLang="zh-CN" sz="1600">
                          <a:latin typeface="Cambria Math" charset="0"/>
                          <a:ea typeface="STKaiti" charset="-122"/>
                          <a:cs typeface="STKaiti" charset="-122"/>
                        </a:rPr>
                        <m:t>Θ</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𝑙</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𝜖</m:t>
                      </m:r>
                      <m:r>
                        <a:rPr lang="en-US" altLang="zh-CN" sz="1600">
                          <a:latin typeface="Cambria Math" charset="0"/>
                          <a:ea typeface="STKaiti" charset="-122"/>
                          <a:cs typeface="STKaiti" charset="-122"/>
                        </a:rPr>
                        <m:t>𝑡</m:t>
                      </m:r>
                    </m:oMath>
                  </m:oMathPara>
                </a14:m>
                <a:endParaRPr lang="zh-CN" altLang="zh-CN" sz="1600" dirty="0">
                  <a:latin typeface="STKaiti" charset="-122"/>
                  <a:ea typeface="STKaiti" charset="-122"/>
                  <a:cs typeface="STKaiti" charset="-122"/>
                </a:endParaRPr>
              </a:p>
              <a:p>
                <a:pPr>
                  <a:spcAft>
                    <a:spcPts val="0"/>
                  </a:spcAft>
                </a:pPr>
                <a14:m>
                  <m:oMathPara xmlns:m="http://schemas.openxmlformats.org/officeDocument/2006/math">
                    <m:oMathParaPr>
                      <m:jc m:val="centerGroup"/>
                    </m:oMathParaPr>
                    <m:oMath xmlns:m="http://schemas.openxmlformats.org/officeDocument/2006/math">
                      <m:r>
                        <a:rPr lang="en-US" altLang="zh-CN" sz="1600">
                          <a:latin typeface="Cambria Math" charset="0"/>
                          <a:ea typeface="STKaiti" charset="-122"/>
                          <a:cs typeface="STKaiti" charset="-122"/>
                        </a:rPr>
                        <m:t>𝜙</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𝑙</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𝑎</m:t>
                      </m:r>
                      <m:r>
                        <a:rPr lang="en-US" altLang="zh-CN" sz="1600">
                          <a:latin typeface="Cambria Math" charset="0"/>
                          <a:ea typeface="STKaiti" charset="-122"/>
                          <a:cs typeface="STKaiti" charset="-122"/>
                        </a:rPr>
                        <m:t>1</m:t>
                      </m:r>
                      <m:r>
                        <a:rPr lang="en-US" altLang="zh-CN" sz="1600">
                          <a:latin typeface="Cambria Math" charset="0"/>
                          <a:ea typeface="STKaiti" charset="-122"/>
                          <a:cs typeface="STKaiti" charset="-122"/>
                        </a:rPr>
                        <m:t>𝑙</m:t>
                      </m:r>
                      <m:r>
                        <a:rPr lang="en-US" altLang="zh-CN" sz="1600">
                          <a:latin typeface="Cambria Math" charset="0"/>
                          <a:ea typeface="STKaiti" charset="-122"/>
                          <a:cs typeface="STKaiti" charset="-122"/>
                        </a:rPr>
                        <m:t>−</m:t>
                      </m:r>
                      <m:r>
                        <a:rPr lang="en-US" altLang="zh-CN" sz="1600">
                          <a:latin typeface="Cambria Math" charset="0"/>
                          <a:ea typeface="STKaiti" charset="-122"/>
                          <a:cs typeface="STKaiti" charset="-122"/>
                        </a:rPr>
                        <m:t>𝑎</m:t>
                      </m:r>
                      <m:r>
                        <a:rPr lang="en-US" altLang="zh-CN" sz="1600">
                          <a:latin typeface="Cambria Math" charset="0"/>
                          <a:ea typeface="STKaiti" charset="-122"/>
                          <a:cs typeface="STKaiti" charset="-122"/>
                        </a:rPr>
                        <m:t>2</m:t>
                      </m:r>
                      <m:r>
                        <a:rPr lang="en-US" altLang="zh-CN" sz="1600">
                          <a:latin typeface="Cambria Math" charset="0"/>
                          <a:ea typeface="STKaiti" charset="-122"/>
                          <a:cs typeface="STKaiti" charset="-122"/>
                        </a:rPr>
                        <m:t>𝑙</m:t>
                      </m:r>
                      <m:r>
                        <a:rPr lang="en-US" altLang="zh-CN" sz="1600">
                          <a:latin typeface="Cambria Math" charset="0"/>
                          <a:ea typeface="STKaiti" charset="-122"/>
                          <a:cs typeface="STKaiti" charset="-122"/>
                        </a:rPr>
                        <m:t>2−...−</m:t>
                      </m:r>
                      <m:r>
                        <a:rPr lang="en-US" altLang="zh-CN" sz="1600">
                          <a:latin typeface="Cambria Math" charset="0"/>
                          <a:ea typeface="STKaiti" charset="-122"/>
                          <a:cs typeface="STKaiti" charset="-122"/>
                        </a:rPr>
                        <m:t>𝑎𝑝𝑙𝑝</m:t>
                      </m:r>
                    </m:oMath>
                  </m:oMathPara>
                </a14:m>
                <a:endParaRPr lang="zh-CN" altLang="zh-CN" sz="1600" dirty="0">
                  <a:latin typeface="STKaiti" charset="-122"/>
                  <a:ea typeface="STKaiti" charset="-122"/>
                  <a:cs typeface="STKaiti" charset="-122"/>
                </a:endParaRPr>
              </a:p>
              <a:p>
                <a:pPr>
                  <a:spcAft>
                    <a:spcPts val="0"/>
                  </a:spcAft>
                </a:pPr>
                <a:r>
                  <a:rPr lang="zh-CN" altLang="zh-CN" sz="1600" dirty="0">
                    <a:latin typeface="STKaiti" charset="-122"/>
                    <a:ea typeface="STKaiti" charset="-122"/>
                    <a:cs typeface="STKaiti" charset="-122"/>
                  </a:rPr>
                  <a:t>称为自回归系数多项式</a:t>
                </a:r>
              </a:p>
              <a:p>
                <a:pPr algn="ctr">
                  <a:spcAft>
                    <a:spcPts val="0"/>
                  </a:spcAft>
                </a:pPr>
                <a:r>
                  <a:rPr lang="en-US" altLang="zh-CN" sz="1600" b="1" dirty="0" err="1">
                    <a:latin typeface="STKaiti" charset="-122"/>
                    <a:ea typeface="STKaiti" charset="-122"/>
                    <a:cs typeface="STKaiti" charset="-122"/>
                  </a:rPr>
                  <a:t>Θ</a:t>
                </a:r>
                <a:r>
                  <a:rPr lang="en-US" altLang="zh-CN" sz="1600" b="1" dirty="0">
                    <a:latin typeface="STKaiti" charset="-122"/>
                    <a:ea typeface="STKaiti" charset="-122"/>
                    <a:cs typeface="STKaiti" charset="-122"/>
                  </a:rPr>
                  <a:t>(l)=1−b1l−b2l2−...−</a:t>
                </a:r>
                <a:r>
                  <a:rPr lang="en-US" altLang="zh-CN" sz="1600" b="1" dirty="0" err="1">
                    <a:latin typeface="STKaiti" charset="-122"/>
                    <a:ea typeface="STKaiti" charset="-122"/>
                    <a:cs typeface="STKaiti" charset="-122"/>
                  </a:rPr>
                  <a:t>bqlq</a:t>
                </a:r>
                <a:endParaRPr lang="zh-CN" altLang="zh-CN" sz="1600" b="1" dirty="0">
                  <a:latin typeface="STKaiti" charset="-122"/>
                  <a:ea typeface="STKaiti" charset="-122"/>
                  <a:cs typeface="STKaiti"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5582082" y="2876797"/>
                <a:ext cx="6096000" cy="2123658"/>
              </a:xfrm>
              <a:prstGeom prst="rect">
                <a:avLst/>
              </a:prstGeom>
              <a:blipFill rotWithShape="0">
                <a:blip r:embed="rId3"/>
                <a:stretch>
                  <a:fillRect l="-600" t="-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6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连续值预测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16694"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en-US" altLang="zh-CN" sz="2400" spc="300" dirty="0">
                  <a:latin typeface="华文楷体" panose="02010600040101010101" pitchFamily="2" charset="-122"/>
                  <a:ea typeface="华文楷体" panose="02010600040101010101" pitchFamily="2" charset="-122"/>
                </a:rPr>
                <a:t>ARMA</a:t>
              </a:r>
              <a:r>
                <a:rPr lang="zh-CN" altLang="en-US" sz="2400" spc="300" dirty="0" smtClean="0">
                  <a:latin typeface="华文楷体" panose="02010600040101010101" pitchFamily="2" charset="-122"/>
                  <a:ea typeface="华文楷体" panose="02010600040101010101" pitchFamily="2" charset="-122"/>
                </a:rPr>
                <a:t>建模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数据平稳化</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7" name="图片 16" descr="../Downloads/ARMA(1).png"/>
          <p:cNvPicPr/>
          <p:nvPr/>
        </p:nvPicPr>
        <p:blipFill>
          <a:blip r:embed="rId3">
            <a:extLst>
              <a:ext uri="{28A0092B-C50C-407E-A947-70E740481C1C}">
                <a14:useLocalDpi xmlns:a14="http://schemas.microsoft.com/office/drawing/2010/main" val="0"/>
              </a:ext>
            </a:extLst>
          </a:blip>
          <a:srcRect/>
          <a:stretch>
            <a:fillRect/>
          </a:stretch>
        </p:blipFill>
        <p:spPr bwMode="auto">
          <a:xfrm>
            <a:off x="-238732" y="2408104"/>
            <a:ext cx="2319141" cy="3668078"/>
          </a:xfrm>
          <a:prstGeom prst="rect">
            <a:avLst/>
          </a:prstGeom>
          <a:noFill/>
          <a:ln>
            <a:noFill/>
          </a:ln>
        </p:spPr>
      </p:pic>
      <p:sp>
        <p:nvSpPr>
          <p:cNvPr id="6" name="矩形 5"/>
          <p:cNvSpPr/>
          <p:nvPr/>
        </p:nvSpPr>
        <p:spPr>
          <a:xfrm>
            <a:off x="1922789" y="2846560"/>
            <a:ext cx="3754111" cy="2062103"/>
          </a:xfrm>
          <a:prstGeom prst="rect">
            <a:avLst/>
          </a:prstGeom>
        </p:spPr>
        <p:txBody>
          <a:bodyPr wrap="square">
            <a:spAutoFit/>
          </a:bodyPr>
          <a:lstStyle/>
          <a:p>
            <a:pPr>
              <a:spcAft>
                <a:spcPts val="0"/>
              </a:spcAft>
            </a:pPr>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通过单位根检验法计算时间序列的平稳性。</a:t>
            </a:r>
          </a:p>
          <a:p>
            <a:pPr>
              <a:spcAft>
                <a:spcPts val="0"/>
              </a:spcAft>
            </a:pP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平稳化的数据计算自相关系数以及偏自相关系数。</a:t>
            </a:r>
          </a:p>
          <a:p>
            <a:pPr>
              <a:spcAft>
                <a:spcPts val="0"/>
              </a:spcAft>
            </a:pPr>
            <a:r>
              <a:rPr lang="en-US" altLang="zh-CN" sz="1600" dirty="0">
                <a:latin typeface="STKaiti" charset="-122"/>
                <a:ea typeface="STKaiti" charset="-122"/>
                <a:cs typeface="STKaiti" charset="-122"/>
              </a:rPr>
              <a:t>(3)</a:t>
            </a:r>
            <a:r>
              <a:rPr lang="zh-CN" altLang="zh-CN" sz="1600" dirty="0">
                <a:latin typeface="STKaiti" charset="-122"/>
                <a:ea typeface="STKaiti" charset="-122"/>
                <a:cs typeface="STKaiti" charset="-122"/>
              </a:rPr>
              <a:t>计算</a:t>
            </a:r>
            <a:r>
              <a:rPr lang="en-US" altLang="zh-CN" sz="1600" dirty="0">
                <a:latin typeface="STKaiti" charset="-122"/>
                <a:ea typeface="STKaiti" charset="-122"/>
                <a:cs typeface="STKaiti" charset="-122"/>
              </a:rPr>
              <a:t>AR</a:t>
            </a:r>
            <a:r>
              <a:rPr lang="zh-CN" altLang="zh-CN" sz="1600" dirty="0">
                <a:latin typeface="STKaiti" charset="-122"/>
                <a:ea typeface="STKaiti" charset="-122"/>
                <a:cs typeface="STKaiti" charset="-122"/>
              </a:rPr>
              <a:t>与</a:t>
            </a:r>
            <a:r>
              <a:rPr lang="en-US" altLang="zh-CN" sz="1600" dirty="0">
                <a:latin typeface="STKaiti" charset="-122"/>
                <a:ea typeface="STKaiti" charset="-122"/>
                <a:cs typeface="STKaiti" charset="-122"/>
              </a:rPr>
              <a:t>MA</a:t>
            </a:r>
            <a:r>
              <a:rPr lang="zh-CN" altLang="zh-CN" sz="1600" dirty="0">
                <a:latin typeface="STKaiti" charset="-122"/>
                <a:ea typeface="STKaiti" charset="-122"/>
                <a:cs typeface="STKaiti" charset="-122"/>
              </a:rPr>
              <a:t>模型滞后项，确定阶数</a:t>
            </a:r>
            <a:r>
              <a:rPr lang="en-US" altLang="zh-CN" sz="1600" dirty="0" err="1">
                <a:latin typeface="STKaiti" charset="-122"/>
                <a:ea typeface="STKaiti" charset="-122"/>
                <a:cs typeface="STKaiti" charset="-122"/>
              </a:rPr>
              <a:t>p,q</a:t>
            </a:r>
            <a:r>
              <a:rPr lang="zh-CN" altLang="zh-CN" sz="1600" dirty="0">
                <a:latin typeface="STKaiti" charset="-122"/>
                <a:ea typeface="STKaiti" charset="-122"/>
                <a:cs typeface="STKaiti" charset="-122"/>
              </a:rPr>
              <a:t>。</a:t>
            </a:r>
          </a:p>
          <a:p>
            <a:pPr>
              <a:spcAft>
                <a:spcPts val="0"/>
              </a:spcAft>
            </a:pPr>
            <a:r>
              <a:rPr lang="en-US" altLang="zh-CN" sz="1600" dirty="0">
                <a:latin typeface="STKaiti" charset="-122"/>
                <a:ea typeface="STKaiti" charset="-122"/>
                <a:cs typeface="STKaiti" charset="-122"/>
              </a:rPr>
              <a:t>(4)</a:t>
            </a:r>
            <a:r>
              <a:rPr lang="zh-CN" altLang="zh-CN" sz="1600" dirty="0">
                <a:latin typeface="STKaiti" charset="-122"/>
                <a:ea typeface="STKaiti" charset="-122"/>
                <a:cs typeface="STKaiti" charset="-122"/>
              </a:rPr>
              <a:t>检验残差。</a:t>
            </a:r>
          </a:p>
          <a:p>
            <a:pPr>
              <a:spcAft>
                <a:spcPts val="0"/>
              </a:spcAft>
            </a:pPr>
            <a:r>
              <a:rPr lang="en-US" altLang="zh-CN" sz="1600" dirty="0">
                <a:latin typeface="STKaiti" charset="-122"/>
                <a:ea typeface="STKaiti" charset="-122"/>
                <a:cs typeface="STKaiti" charset="-122"/>
              </a:rPr>
              <a:t>(5)</a:t>
            </a:r>
            <a:r>
              <a:rPr lang="zh-CN" altLang="zh-CN" sz="1600" dirty="0">
                <a:latin typeface="STKaiti" charset="-122"/>
                <a:ea typeface="STKaiti" charset="-122"/>
                <a:cs typeface="STKaiti" charset="-122"/>
              </a:rPr>
              <a:t>使用模型进行预测。</a:t>
            </a:r>
          </a:p>
        </p:txBody>
      </p:sp>
      <p:sp>
        <p:nvSpPr>
          <p:cNvPr id="7" name="矩形 6"/>
          <p:cNvSpPr/>
          <p:nvPr/>
        </p:nvSpPr>
        <p:spPr>
          <a:xfrm>
            <a:off x="5676900" y="2344899"/>
            <a:ext cx="6096000" cy="1077218"/>
          </a:xfrm>
          <a:prstGeom prst="rect">
            <a:avLst/>
          </a:prstGeom>
        </p:spPr>
        <p:txBody>
          <a:bodyPr>
            <a:spAutoFit/>
          </a:bodyPr>
          <a:lstStyle/>
          <a:p>
            <a:pPr indent="304800">
              <a:spcAft>
                <a:spcPts val="0"/>
              </a:spcAft>
            </a:pPr>
            <a:r>
              <a:rPr lang="zh-CN" altLang="zh-CN" sz="1600" dirty="0">
                <a:latin typeface="STKaiti" charset="-122"/>
                <a:ea typeface="STKaiti" charset="-122"/>
                <a:cs typeface="STKaiti" charset="-122"/>
              </a:rPr>
              <a:t>序列的平稳性指的是样本序列的自相关函数在某一个固定范围附近波动</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并且波动的幅度很小</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也就是数学期望和方差稳定为常数。</a:t>
            </a:r>
          </a:p>
          <a:p>
            <a:pPr indent="304800">
              <a:spcAft>
                <a:spcPts val="0"/>
              </a:spcAft>
            </a:pPr>
            <a:r>
              <a:rPr lang="zh-CN" altLang="zh-CN" sz="1600" dirty="0" smtClean="0">
                <a:latin typeface="STKaiti" charset="-122"/>
                <a:ea typeface="STKaiti" charset="-122"/>
                <a:cs typeface="STKaiti" charset="-122"/>
              </a:rPr>
              <a:t>如图所示</a:t>
            </a:r>
            <a:r>
              <a:rPr lang="zh-CN" altLang="zh-CN" sz="1600" dirty="0">
                <a:latin typeface="STKaiti" charset="-122"/>
                <a:ea typeface="STKaiti" charset="-122"/>
                <a:cs typeface="STKaiti" charset="-122"/>
              </a:rPr>
              <a:t>为原始输入数据，以横坐标为时间，纵坐标为最新价，下图是</a:t>
            </a:r>
            <a:r>
              <a:rPr lang="en-US" altLang="zh-CN" sz="1600" dirty="0">
                <a:latin typeface="STKaiti" charset="-122"/>
                <a:ea typeface="STKaiti" charset="-122"/>
                <a:cs typeface="STKaiti" charset="-122"/>
              </a:rPr>
              <a:t>SZ000001</a:t>
            </a:r>
            <a:r>
              <a:rPr lang="zh-CN" altLang="zh-CN" sz="1600" dirty="0">
                <a:latin typeface="STKaiti" charset="-122"/>
                <a:ea typeface="STKaiti" charset="-122"/>
                <a:cs typeface="STKaiti" charset="-122"/>
              </a:rPr>
              <a:t>平安银行在</a:t>
            </a:r>
            <a:r>
              <a:rPr lang="en-US" altLang="zh-CN" sz="1600" dirty="0">
                <a:latin typeface="STKaiti" charset="-122"/>
                <a:ea typeface="STKaiti" charset="-122"/>
                <a:cs typeface="STKaiti" charset="-122"/>
              </a:rPr>
              <a:t>2017</a:t>
            </a:r>
            <a:r>
              <a:rPr lang="zh-CN" altLang="zh-CN" sz="1600" dirty="0">
                <a:latin typeface="STKaiti" charset="-122"/>
                <a:ea typeface="STKaiti" charset="-122"/>
                <a:cs typeface="STKaiti" charset="-122"/>
              </a:rPr>
              <a:t>年</a:t>
            </a:r>
            <a:r>
              <a:rPr lang="en-US" altLang="zh-CN" sz="1600" dirty="0">
                <a:latin typeface="STKaiti" charset="-122"/>
                <a:ea typeface="STKaiti" charset="-122"/>
                <a:cs typeface="STKaiti" charset="-122"/>
              </a:rPr>
              <a:t>11</a:t>
            </a:r>
            <a:r>
              <a:rPr lang="zh-CN" altLang="zh-CN" sz="1600" dirty="0">
                <a:latin typeface="STKaiti" charset="-122"/>
                <a:ea typeface="STKaiti" charset="-122"/>
                <a:cs typeface="STKaiti" charset="-122"/>
              </a:rPr>
              <a:t>月</a:t>
            </a:r>
            <a:r>
              <a:rPr lang="en-US" altLang="zh-CN" sz="1600" dirty="0">
                <a:latin typeface="STKaiti" charset="-122"/>
                <a:ea typeface="STKaiti" charset="-122"/>
                <a:cs typeface="STKaiti" charset="-122"/>
              </a:rPr>
              <a:t>15</a:t>
            </a:r>
            <a:r>
              <a:rPr lang="zh-CN" altLang="zh-CN" sz="1600" dirty="0">
                <a:latin typeface="STKaiti" charset="-122"/>
                <a:ea typeface="STKaiti" charset="-122"/>
                <a:cs typeface="STKaiti" charset="-122"/>
              </a:rPr>
              <a:t>日</a:t>
            </a:r>
            <a:r>
              <a:rPr lang="en-US" altLang="zh-CN" sz="1600" dirty="0">
                <a:latin typeface="STKaiti" charset="-122"/>
                <a:ea typeface="STKaiti" charset="-122"/>
                <a:cs typeface="STKaiti" charset="-122"/>
              </a:rPr>
              <a:t>9</a:t>
            </a:r>
            <a:r>
              <a:rPr lang="zh-CN" altLang="zh-CN" sz="1600" dirty="0">
                <a:latin typeface="STKaiti" charset="-122"/>
                <a:ea typeface="STKaiti" charset="-122"/>
                <a:cs typeface="STKaiti" charset="-122"/>
              </a:rPr>
              <a:t>：</a:t>
            </a:r>
            <a:r>
              <a:rPr lang="en-US" altLang="zh-CN" sz="1600" dirty="0">
                <a:latin typeface="STKaiti" charset="-122"/>
                <a:ea typeface="STKaiti" charset="-122"/>
                <a:cs typeface="STKaiti" charset="-122"/>
              </a:rPr>
              <a:t>00</a:t>
            </a:r>
            <a:r>
              <a:rPr lang="zh-CN" altLang="zh-CN" sz="1600" dirty="0">
                <a:latin typeface="STKaiti" charset="-122"/>
                <a:ea typeface="STKaiti" charset="-122"/>
                <a:cs typeface="STKaiti" charset="-122"/>
              </a:rPr>
              <a:t>到</a:t>
            </a:r>
            <a:r>
              <a:rPr lang="en-US" altLang="zh-CN" sz="1600" dirty="0">
                <a:latin typeface="STKaiti" charset="-122"/>
                <a:ea typeface="STKaiti" charset="-122"/>
                <a:cs typeface="STKaiti" charset="-122"/>
              </a:rPr>
              <a:t>15</a:t>
            </a:r>
            <a:r>
              <a:rPr lang="zh-CN" altLang="zh-CN" sz="1600" dirty="0">
                <a:latin typeface="STKaiti" charset="-122"/>
                <a:ea typeface="STKaiti" charset="-122"/>
                <a:cs typeface="STKaiti" charset="-122"/>
              </a:rPr>
              <a:t>：</a:t>
            </a:r>
            <a:r>
              <a:rPr lang="en-US" altLang="zh-CN" sz="1600" dirty="0">
                <a:latin typeface="STKaiti" charset="-122"/>
                <a:ea typeface="STKaiti" charset="-122"/>
                <a:cs typeface="STKaiti" charset="-122"/>
              </a:rPr>
              <a:t>00</a:t>
            </a:r>
            <a:r>
              <a:rPr lang="zh-CN" altLang="zh-CN" sz="1600" dirty="0">
                <a:latin typeface="STKaiti" charset="-122"/>
                <a:ea typeface="STKaiti" charset="-122"/>
                <a:cs typeface="STKaiti" charset="-122"/>
              </a:rPr>
              <a:t>股价情况。</a:t>
            </a:r>
          </a:p>
        </p:txBody>
      </p:sp>
      <p:pic>
        <p:nvPicPr>
          <p:cNvPr id="19" name="图片 18"/>
          <p:cNvPicPr/>
          <p:nvPr/>
        </p:nvPicPr>
        <p:blipFill>
          <a:blip r:embed="rId4"/>
          <a:stretch>
            <a:fillRect/>
          </a:stretch>
        </p:blipFill>
        <p:spPr>
          <a:xfrm>
            <a:off x="6542587" y="3733652"/>
            <a:ext cx="4630588" cy="2847349"/>
          </a:xfrm>
          <a:prstGeom prst="rect">
            <a:avLst/>
          </a:prstGeom>
        </p:spPr>
      </p:pic>
    </p:spTree>
    <p:extLst>
      <p:ext uri="{BB962C8B-B14F-4D97-AF65-F5344CB8AC3E}">
        <p14:creationId xmlns:p14="http://schemas.microsoft.com/office/powerpoint/2010/main" val="205269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连续值预测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553790" y="18952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030985" y="1910430"/>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a:latin typeface="华文楷体" panose="02010600040101010101" pitchFamily="2" charset="-122"/>
                  <a:ea typeface="华文楷体" panose="02010600040101010101" pitchFamily="2" charset="-122"/>
                </a:rPr>
                <a:t>数据平稳化</a:t>
              </a:r>
            </a:p>
          </p:txBody>
        </p:sp>
      </p:grpSp>
      <p:grpSp>
        <p:nvGrpSpPr>
          <p:cNvPr id="12" name="组合 11"/>
          <p:cNvGrpSpPr/>
          <p:nvPr/>
        </p:nvGrpSpPr>
        <p:grpSpPr>
          <a:xfrm>
            <a:off x="7081418" y="1202100"/>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定阶</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019681"/>
              </p:ext>
            </p:extLst>
          </p:nvPr>
        </p:nvGraphicFramePr>
        <p:xfrm>
          <a:off x="9332" y="2111057"/>
          <a:ext cx="5807362" cy="4300549"/>
        </p:xfrm>
        <a:graphic>
          <a:graphicData uri="http://schemas.openxmlformats.org/drawingml/2006/table">
            <a:tbl>
              <a:tblPr firstRow="1" firstCol="1" bandRow="1">
                <a:tableStyleId>{5940675A-B579-460E-94D1-54222C63F5DA}</a:tableStyleId>
              </a:tblPr>
              <a:tblGrid>
                <a:gridCol w="1005342"/>
                <a:gridCol w="2333200"/>
                <a:gridCol w="2468820"/>
              </a:tblGrid>
              <a:tr h="446954">
                <a:tc>
                  <a:txBody>
                    <a:bodyPr/>
                    <a:lstStyle/>
                    <a:p>
                      <a:pPr>
                        <a:spcAft>
                          <a:spcPts val="0"/>
                        </a:spcAft>
                      </a:pPr>
                      <a:r>
                        <a:rPr lang="en-US" sz="1200">
                          <a:effectLst/>
                        </a:rPr>
                        <a:t> </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050" kern="100">
                          <a:effectLst/>
                        </a:rPr>
                        <a:t>二阶差分</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050" kern="100">
                          <a:effectLst/>
                        </a:rPr>
                        <a:t>一阶差分</a:t>
                      </a:r>
                      <a:endParaRPr lang="zh-CN" sz="1200">
                        <a:effectLst/>
                        <a:latin typeface="Times New Roman" charset="0"/>
                        <a:ea typeface="宋体" charset="-122"/>
                      </a:endParaRPr>
                    </a:p>
                  </a:txBody>
                  <a:tcPr marL="68580" marR="68580" marT="0" marB="0"/>
                </a:tc>
              </a:tr>
              <a:tr h="1462392">
                <a:tc>
                  <a:txBody>
                    <a:bodyPr/>
                    <a:lstStyle/>
                    <a:p>
                      <a:pPr algn="ctr">
                        <a:lnSpc>
                          <a:spcPct val="125000"/>
                        </a:lnSpc>
                        <a:spcAft>
                          <a:spcPts val="0"/>
                        </a:spcAft>
                      </a:pPr>
                      <a:r>
                        <a:rPr lang="zh-CN" sz="1050" kern="100">
                          <a:effectLst/>
                        </a:rPr>
                        <a:t>差分图像</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smtClean="0">
                        <a:effectLst/>
                        <a:latin typeface="Times New Roman" charset="0"/>
                        <a:ea typeface="宋体" charset="-122"/>
                      </a:endParaRPr>
                    </a:p>
                    <a:p>
                      <a:pPr algn="ctr">
                        <a:lnSpc>
                          <a:spcPct val="125000"/>
                        </a:lnSpc>
                        <a:spcAft>
                          <a:spcPts val="0"/>
                        </a:spcAft>
                      </a:pPr>
                      <a:endParaRPr lang="en-US" sz="1050" kern="100" dirty="0">
                        <a:effectLst/>
                        <a:latin typeface="Times New Roman" charset="0"/>
                        <a:ea typeface="宋体" charset="-122"/>
                      </a:endParaRPr>
                    </a:p>
                  </a:txBody>
                  <a:tcPr marL="68580" marR="68580" marT="0" marB="0"/>
                </a:tc>
                <a:tc>
                  <a:txBody>
                    <a:bodyPr/>
                    <a:lstStyle/>
                    <a:p>
                      <a:pPr algn="ctr">
                        <a:lnSpc>
                          <a:spcPct val="125000"/>
                        </a:lnSpc>
                        <a:spcAft>
                          <a:spcPts val="0"/>
                        </a:spcAft>
                      </a:pPr>
                      <a:endParaRPr lang="en-US" sz="1050" kern="100" dirty="0">
                        <a:effectLst/>
                        <a:latin typeface="Times New Roman" charset="0"/>
                        <a:ea typeface="宋体" charset="-122"/>
                      </a:endParaRPr>
                    </a:p>
                  </a:txBody>
                  <a:tcPr marL="68580" marR="68580" marT="0" marB="0"/>
                </a:tc>
              </a:tr>
              <a:tr h="450679">
                <a:tc>
                  <a:txBody>
                    <a:bodyPr/>
                    <a:lstStyle/>
                    <a:p>
                      <a:pPr algn="ctr">
                        <a:lnSpc>
                          <a:spcPct val="125000"/>
                        </a:lnSpc>
                        <a:spcAft>
                          <a:spcPts val="0"/>
                        </a:spcAft>
                      </a:pPr>
                      <a:r>
                        <a:rPr lang="zh-CN" sz="1050" kern="100" dirty="0">
                          <a:effectLst/>
                        </a:rPr>
                        <a:t>统计量</a:t>
                      </a:r>
                      <a:endParaRPr lang="zh-CN" sz="12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dirty="0">
                          <a:effectLst/>
                        </a:rPr>
                        <a:t>-3.0978815118410346</a:t>
                      </a:r>
                      <a:endParaRPr lang="zh-CN" sz="12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-2.0771461711858676</a:t>
                      </a:r>
                      <a:endParaRPr lang="zh-CN" sz="1200">
                        <a:effectLst/>
                        <a:latin typeface="Times New Roman" charset="0"/>
                        <a:ea typeface="宋体" charset="-122"/>
                      </a:endParaRPr>
                    </a:p>
                  </a:txBody>
                  <a:tcPr marL="68580" marR="68580" marT="0" marB="0"/>
                </a:tc>
              </a:tr>
              <a:tr h="450679">
                <a:tc>
                  <a:txBody>
                    <a:bodyPr/>
                    <a:lstStyle/>
                    <a:p>
                      <a:pPr algn="ctr">
                        <a:lnSpc>
                          <a:spcPct val="125000"/>
                        </a:lnSpc>
                        <a:spcAft>
                          <a:spcPts val="0"/>
                        </a:spcAft>
                      </a:pPr>
                      <a:r>
                        <a:rPr lang="en-US" sz="1050" kern="100">
                          <a:effectLst/>
                        </a:rPr>
                        <a:t>P</a:t>
                      </a:r>
                      <a:r>
                        <a:rPr lang="zh-CN" sz="1050" kern="100">
                          <a:effectLst/>
                        </a:rPr>
                        <a:t>值</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dirty="0">
                          <a:effectLst/>
                        </a:rPr>
                        <a:t>0.02671036384513072</a:t>
                      </a:r>
                      <a:endParaRPr lang="zh-CN" sz="12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dirty="0" smtClean="0">
                          <a:effectLst/>
                        </a:rPr>
                        <a:t>025380297040076394</a:t>
                      </a:r>
                      <a:endParaRPr lang="zh-CN" sz="1200" dirty="0">
                        <a:effectLst/>
                        <a:latin typeface="Times New Roman" charset="0"/>
                        <a:ea typeface="宋体" charset="-122"/>
                      </a:endParaRPr>
                    </a:p>
                  </a:txBody>
                  <a:tcPr marL="68580" marR="68580" marT="0" marB="0"/>
                </a:tc>
              </a:tr>
              <a:tr h="450679">
                <a:tc>
                  <a:txBody>
                    <a:bodyPr/>
                    <a:lstStyle/>
                    <a:p>
                      <a:pPr algn="ctr">
                        <a:lnSpc>
                          <a:spcPct val="125000"/>
                        </a:lnSpc>
                        <a:spcAft>
                          <a:spcPts val="0"/>
                        </a:spcAft>
                      </a:pPr>
                      <a:r>
                        <a:rPr lang="en-US" sz="1050" kern="100">
                          <a:effectLst/>
                        </a:rPr>
                        <a:t>1%</a:t>
                      </a:r>
                      <a:r>
                        <a:rPr lang="zh-CN" sz="1050" kern="100">
                          <a:effectLst/>
                        </a:rPr>
                        <a:t>临界值</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-3.4583663275730476</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-3.4580107737197971</a:t>
                      </a:r>
                      <a:endParaRPr lang="zh-CN" sz="1200">
                        <a:effectLst/>
                        <a:latin typeface="Times New Roman" charset="0"/>
                        <a:ea typeface="宋体" charset="-122"/>
                      </a:endParaRPr>
                    </a:p>
                  </a:txBody>
                  <a:tcPr marL="68580" marR="68580" marT="0" marB="0"/>
                </a:tc>
              </a:tr>
              <a:tr h="450679">
                <a:tc>
                  <a:txBody>
                    <a:bodyPr/>
                    <a:lstStyle/>
                    <a:p>
                      <a:pPr algn="ctr">
                        <a:lnSpc>
                          <a:spcPct val="125000"/>
                        </a:lnSpc>
                        <a:spcAft>
                          <a:spcPts val="0"/>
                        </a:spcAft>
                      </a:pPr>
                      <a:r>
                        <a:rPr lang="en-US" sz="1050" kern="100">
                          <a:effectLst/>
                        </a:rPr>
                        <a:t>5%</a:t>
                      </a:r>
                      <a:r>
                        <a:rPr lang="zh-CN" sz="1050" kern="100">
                          <a:effectLst/>
                        </a:rPr>
                        <a:t>临界值</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-2.8738660999177132</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-2.8737103617125186</a:t>
                      </a:r>
                      <a:endParaRPr lang="zh-CN" sz="1200">
                        <a:effectLst/>
                        <a:latin typeface="Times New Roman" charset="0"/>
                        <a:ea typeface="宋体" charset="-122"/>
                      </a:endParaRPr>
                    </a:p>
                  </a:txBody>
                  <a:tcPr marL="68580" marR="68580" marT="0" marB="0"/>
                </a:tc>
              </a:tr>
              <a:tr h="450679">
                <a:tc>
                  <a:txBody>
                    <a:bodyPr/>
                    <a:lstStyle/>
                    <a:p>
                      <a:pPr algn="ctr">
                        <a:lnSpc>
                          <a:spcPct val="125000"/>
                        </a:lnSpc>
                        <a:spcAft>
                          <a:spcPts val="0"/>
                        </a:spcAft>
                      </a:pPr>
                      <a:r>
                        <a:rPr lang="en-US" sz="1050" kern="100">
                          <a:effectLst/>
                        </a:rPr>
                        <a:t>10%</a:t>
                      </a:r>
                      <a:r>
                        <a:rPr lang="zh-CN" sz="1050" kern="100">
                          <a:effectLst/>
                        </a:rPr>
                        <a:t>临界值</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-2.5733390785693766</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dirty="0">
                          <a:effectLst/>
                        </a:rPr>
                        <a:t>-2.5733111490323846</a:t>
                      </a:r>
                      <a:endParaRPr lang="zh-CN" sz="1200" dirty="0">
                        <a:effectLst/>
                        <a:latin typeface="Times New Roman" charset="0"/>
                        <a:ea typeface="宋体" charset="-122"/>
                      </a:endParaRPr>
                    </a:p>
                  </a:txBody>
                  <a:tcPr marL="68580" marR="68580" marT="0" marB="0"/>
                </a:tc>
              </a:tr>
            </a:tbl>
          </a:graphicData>
        </a:graphic>
      </p:graphicFrame>
      <p:pic>
        <p:nvPicPr>
          <p:cNvPr id="22" name="图片 21"/>
          <p:cNvPicPr/>
          <p:nvPr/>
        </p:nvPicPr>
        <p:blipFill>
          <a:blip r:embed="rId3"/>
          <a:stretch>
            <a:fillRect/>
          </a:stretch>
        </p:blipFill>
        <p:spPr>
          <a:xfrm>
            <a:off x="1012874" y="2821727"/>
            <a:ext cx="2251026" cy="1064473"/>
          </a:xfrm>
          <a:prstGeom prst="rect">
            <a:avLst/>
          </a:prstGeom>
        </p:spPr>
      </p:pic>
      <p:pic>
        <p:nvPicPr>
          <p:cNvPr id="23" name="图片 22"/>
          <p:cNvPicPr/>
          <p:nvPr/>
        </p:nvPicPr>
        <p:blipFill>
          <a:blip r:embed="rId4"/>
          <a:stretch>
            <a:fillRect/>
          </a:stretch>
        </p:blipFill>
        <p:spPr>
          <a:xfrm>
            <a:off x="3402156" y="2821727"/>
            <a:ext cx="2414538" cy="1213906"/>
          </a:xfrm>
          <a:prstGeom prst="rect">
            <a:avLst/>
          </a:prstGeom>
        </p:spPr>
      </p:pic>
      <p:pic>
        <p:nvPicPr>
          <p:cNvPr id="24" name="图片 23"/>
          <p:cNvPicPr/>
          <p:nvPr/>
        </p:nvPicPr>
        <p:blipFill>
          <a:blip r:embed="rId5"/>
          <a:stretch>
            <a:fillRect/>
          </a:stretch>
        </p:blipFill>
        <p:spPr>
          <a:xfrm>
            <a:off x="6820236" y="2143915"/>
            <a:ext cx="4805415" cy="2788066"/>
          </a:xfrm>
          <a:prstGeom prst="rect">
            <a:avLst/>
          </a:prstGeom>
        </p:spPr>
      </p:pic>
      <p:sp>
        <p:nvSpPr>
          <p:cNvPr id="8" name="矩形 7"/>
          <p:cNvSpPr/>
          <p:nvPr/>
        </p:nvSpPr>
        <p:spPr>
          <a:xfrm>
            <a:off x="7030984" y="5106704"/>
            <a:ext cx="4805415" cy="830997"/>
          </a:xfrm>
          <a:prstGeom prst="rect">
            <a:avLst/>
          </a:prstGeom>
        </p:spPr>
        <p:txBody>
          <a:bodyPr wrap="square">
            <a:spAutoFit/>
          </a:bodyPr>
          <a:lstStyle/>
          <a:p>
            <a:pPr>
              <a:spcAft>
                <a:spcPts val="0"/>
              </a:spcAft>
            </a:pPr>
            <a:r>
              <a:rPr lang="en-US" altLang="zh-CN" sz="1600" kern="100" dirty="0">
                <a:latin typeface="STKaiti" charset="-122"/>
                <a:ea typeface="STKaiti" charset="-122"/>
                <a:cs typeface="STKaiti" charset="-122"/>
              </a:rPr>
              <a:t>(1)</a:t>
            </a:r>
            <a:r>
              <a:rPr lang="zh-CN" altLang="zh-CN" sz="1600" kern="100" dirty="0">
                <a:latin typeface="STKaiti" charset="-122"/>
                <a:ea typeface="STKaiti" charset="-122"/>
                <a:cs typeface="STKaiti" charset="-122"/>
              </a:rPr>
              <a:t>自相关系数拖尾，偏自相关系数截尾</a:t>
            </a:r>
          </a:p>
          <a:p>
            <a:pPr>
              <a:spcAft>
                <a:spcPts val="0"/>
              </a:spcAft>
            </a:pPr>
            <a:r>
              <a:rPr lang="en-US" altLang="zh-CN" sz="1600" kern="100" dirty="0">
                <a:latin typeface="STKaiti" charset="-122"/>
                <a:ea typeface="STKaiti" charset="-122"/>
                <a:cs typeface="STKaiti" charset="-122"/>
              </a:rPr>
              <a:t>(2)</a:t>
            </a:r>
            <a:r>
              <a:rPr lang="zh-CN" altLang="zh-CN" sz="1600" kern="100" dirty="0">
                <a:latin typeface="STKaiti" charset="-122"/>
                <a:ea typeface="STKaiti" charset="-122"/>
                <a:cs typeface="STKaiti" charset="-122"/>
              </a:rPr>
              <a:t>自相关系数在</a:t>
            </a:r>
            <a:r>
              <a:rPr lang="en-US" altLang="zh-CN" sz="1600" kern="100" dirty="0">
                <a:latin typeface="STKaiti" charset="-122"/>
                <a:ea typeface="STKaiti" charset="-122"/>
                <a:cs typeface="STKaiti" charset="-122"/>
              </a:rPr>
              <a:t>16</a:t>
            </a:r>
            <a:r>
              <a:rPr lang="zh-CN" altLang="zh-CN" sz="1600" kern="100" dirty="0">
                <a:latin typeface="STKaiti" charset="-122"/>
                <a:ea typeface="STKaiti" charset="-122"/>
                <a:cs typeface="STKaiti" charset="-122"/>
              </a:rPr>
              <a:t>阶以后才能完全处于置信区间内，偏自相关系数在</a:t>
            </a:r>
            <a:r>
              <a:rPr lang="en-US" altLang="zh-CN" sz="1600" kern="100" dirty="0">
                <a:latin typeface="STKaiti" charset="-122"/>
                <a:ea typeface="STKaiti" charset="-122"/>
                <a:cs typeface="STKaiti" charset="-122"/>
              </a:rPr>
              <a:t>2</a:t>
            </a:r>
            <a:r>
              <a:rPr lang="zh-CN" altLang="zh-CN" sz="1600" kern="100" dirty="0">
                <a:latin typeface="STKaiti" charset="-122"/>
                <a:ea typeface="STKaiti" charset="-122"/>
                <a:cs typeface="STKaiti" charset="-122"/>
              </a:rPr>
              <a:t>阶以后完全处于置信区间内部</a:t>
            </a:r>
          </a:p>
        </p:txBody>
      </p:sp>
    </p:spTree>
    <p:extLst>
      <p:ext uri="{BB962C8B-B14F-4D97-AF65-F5344CB8AC3E}">
        <p14:creationId xmlns:p14="http://schemas.microsoft.com/office/powerpoint/2010/main" val="38907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连续值预测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553790" y="19079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30994" y="1936334"/>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a:latin typeface="华文楷体" panose="02010600040101010101" pitchFamily="2" charset="-122"/>
                  <a:ea typeface="华文楷体" panose="02010600040101010101" pitchFamily="2" charset="-122"/>
                </a:rPr>
                <a:t>定阶</a:t>
              </a:r>
            </a:p>
          </p:txBody>
        </p:sp>
      </p:grpSp>
      <p:grpSp>
        <p:nvGrpSpPr>
          <p:cNvPr id="12" name="组合 11"/>
          <p:cNvGrpSpPr/>
          <p:nvPr/>
        </p:nvGrpSpPr>
        <p:grpSpPr>
          <a:xfrm>
            <a:off x="5816694" y="1228004"/>
            <a:ext cx="3041187"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误差检验分析</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220297244"/>
              </p:ext>
            </p:extLst>
          </p:nvPr>
        </p:nvGraphicFramePr>
        <p:xfrm>
          <a:off x="276895" y="2116004"/>
          <a:ext cx="5082505" cy="1589440"/>
        </p:xfrm>
        <a:graphic>
          <a:graphicData uri="http://schemas.openxmlformats.org/drawingml/2006/table">
            <a:tbl>
              <a:tblPr firstRow="1" firstCol="1" bandRow="1">
                <a:tableStyleId>{5940675A-B579-460E-94D1-54222C63F5DA}</a:tableStyleId>
              </a:tblPr>
              <a:tblGrid>
                <a:gridCol w="1958305"/>
                <a:gridCol w="3124200"/>
              </a:tblGrid>
              <a:tr h="309696">
                <a:tc>
                  <a:txBody>
                    <a:bodyPr/>
                    <a:lstStyle/>
                    <a:p>
                      <a:pPr algn="ctr">
                        <a:lnSpc>
                          <a:spcPct val="125000"/>
                        </a:lnSpc>
                        <a:spcAft>
                          <a:spcPts val="0"/>
                        </a:spcAft>
                      </a:pPr>
                      <a:r>
                        <a:rPr lang="zh-CN" sz="1050" kern="100">
                          <a:effectLst/>
                        </a:rPr>
                        <a:t>模型参数</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D-W</a:t>
                      </a:r>
                      <a:r>
                        <a:rPr lang="zh-CN" sz="1050" kern="100">
                          <a:effectLst/>
                        </a:rPr>
                        <a:t>检验值</a:t>
                      </a:r>
                      <a:endParaRPr lang="zh-CN" sz="1200">
                        <a:effectLst/>
                        <a:latin typeface="Times New Roman" charset="0"/>
                        <a:ea typeface="宋体" charset="-122"/>
                      </a:endParaRPr>
                    </a:p>
                  </a:txBody>
                  <a:tcPr marL="68580" marR="68580" marT="0" marB="0"/>
                </a:tc>
              </a:tr>
              <a:tr h="319936">
                <a:tc>
                  <a:txBody>
                    <a:bodyPr/>
                    <a:lstStyle/>
                    <a:p>
                      <a:pPr algn="ctr">
                        <a:lnSpc>
                          <a:spcPct val="125000"/>
                        </a:lnSpc>
                        <a:spcAft>
                          <a:spcPts val="0"/>
                        </a:spcAft>
                      </a:pPr>
                      <a:r>
                        <a:rPr lang="en-US" sz="1050" kern="100">
                          <a:effectLst/>
                        </a:rPr>
                        <a:t>ARMA(2,0)</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1.9111984010277085</a:t>
                      </a:r>
                      <a:endParaRPr lang="zh-CN" sz="1200">
                        <a:effectLst/>
                        <a:latin typeface="Times New Roman" charset="0"/>
                        <a:ea typeface="宋体" charset="-122"/>
                      </a:endParaRPr>
                    </a:p>
                  </a:txBody>
                  <a:tcPr marL="68580" marR="68580" marT="0" marB="0"/>
                </a:tc>
              </a:tr>
              <a:tr h="319936">
                <a:tc>
                  <a:txBody>
                    <a:bodyPr/>
                    <a:lstStyle/>
                    <a:p>
                      <a:pPr algn="ctr">
                        <a:lnSpc>
                          <a:spcPct val="125000"/>
                        </a:lnSpc>
                        <a:spcAft>
                          <a:spcPts val="0"/>
                        </a:spcAft>
                      </a:pPr>
                      <a:r>
                        <a:rPr lang="en-US" sz="1050" kern="100">
                          <a:effectLst/>
                        </a:rPr>
                        <a:t>ARMA(2,1)</a:t>
                      </a:r>
                      <a:endParaRPr lang="zh-CN" sz="12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1.9702819056248502</a:t>
                      </a:r>
                      <a:endParaRPr lang="zh-CN" sz="1200">
                        <a:effectLst/>
                        <a:latin typeface="Times New Roman" charset="0"/>
                        <a:ea typeface="宋体" charset="-122"/>
                      </a:endParaRPr>
                    </a:p>
                  </a:txBody>
                  <a:tcPr marL="68580" marR="68580" marT="0" marB="0"/>
                </a:tc>
              </a:tr>
              <a:tr h="319936">
                <a:tc>
                  <a:txBody>
                    <a:bodyPr/>
                    <a:lstStyle/>
                    <a:p>
                      <a:pPr algn="ctr">
                        <a:lnSpc>
                          <a:spcPct val="125000"/>
                        </a:lnSpc>
                        <a:spcAft>
                          <a:spcPts val="0"/>
                        </a:spcAft>
                      </a:pPr>
                      <a:r>
                        <a:rPr lang="en-US" sz="1050" kern="100" dirty="0">
                          <a:effectLst/>
                        </a:rPr>
                        <a:t>ARMA(3,0)</a:t>
                      </a:r>
                      <a:endParaRPr lang="zh-CN" sz="12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a:effectLst/>
                        </a:rPr>
                        <a:t>1.9373942479368682</a:t>
                      </a:r>
                      <a:endParaRPr lang="zh-CN" sz="1200">
                        <a:effectLst/>
                        <a:latin typeface="Times New Roman" charset="0"/>
                        <a:ea typeface="宋体" charset="-122"/>
                      </a:endParaRPr>
                    </a:p>
                  </a:txBody>
                  <a:tcPr marL="68580" marR="68580" marT="0" marB="0"/>
                </a:tc>
              </a:tr>
              <a:tr h="319936">
                <a:tc>
                  <a:txBody>
                    <a:bodyPr/>
                    <a:lstStyle/>
                    <a:p>
                      <a:pPr algn="ctr">
                        <a:lnSpc>
                          <a:spcPct val="125000"/>
                        </a:lnSpc>
                        <a:spcAft>
                          <a:spcPts val="0"/>
                        </a:spcAft>
                      </a:pPr>
                      <a:r>
                        <a:rPr lang="en-US" sz="1050" kern="100" dirty="0">
                          <a:effectLst/>
                        </a:rPr>
                        <a:t>ARMA(3,1)</a:t>
                      </a:r>
                      <a:endParaRPr lang="zh-CN" sz="12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050" kern="100" dirty="0">
                          <a:effectLst/>
                        </a:rPr>
                        <a:t>1.9624561163236522</a:t>
                      </a:r>
                      <a:endParaRPr lang="zh-CN" sz="1200" dirty="0">
                        <a:effectLst/>
                        <a:latin typeface="Times New Roman" charset="0"/>
                        <a:ea typeface="宋体" charset="-122"/>
                      </a:endParaRPr>
                    </a:p>
                  </a:txBody>
                  <a:tcPr marL="68580" marR="68580" marT="0" marB="0"/>
                </a:tc>
              </a:tr>
            </a:tbl>
          </a:graphicData>
        </a:graphic>
      </p:graphicFrame>
      <p:sp>
        <p:nvSpPr>
          <p:cNvPr id="7" name="矩形 6"/>
          <p:cNvSpPr/>
          <p:nvPr/>
        </p:nvSpPr>
        <p:spPr>
          <a:xfrm>
            <a:off x="151256" y="3843169"/>
            <a:ext cx="5591084" cy="830997"/>
          </a:xfrm>
          <a:prstGeom prst="rect">
            <a:avLst/>
          </a:prstGeom>
        </p:spPr>
        <p:txBody>
          <a:bodyPr wrap="square">
            <a:spAutoFit/>
          </a:bodyPr>
          <a:lstStyle/>
          <a:p>
            <a:pPr>
              <a:spcAft>
                <a:spcPts val="0"/>
              </a:spcAft>
            </a:pPr>
            <a:r>
              <a:rPr lang="zh-CN" altLang="zh-CN" sz="1600" kern="100" dirty="0">
                <a:latin typeface="STKaiti" charset="-122"/>
                <a:ea typeface="STKaiti" charset="-122"/>
                <a:cs typeface="STKaiti" charset="-122"/>
              </a:rPr>
              <a:t>通过</a:t>
            </a:r>
            <a:r>
              <a:rPr lang="en-US" altLang="zh-CN" sz="1600" kern="100" dirty="0">
                <a:latin typeface="STKaiti" charset="-122"/>
                <a:ea typeface="STKaiti" charset="-122"/>
                <a:cs typeface="STKaiti" charset="-122"/>
              </a:rPr>
              <a:t>DW</a:t>
            </a:r>
            <a:r>
              <a:rPr lang="zh-CN" altLang="zh-CN" sz="1600" kern="100" dirty="0">
                <a:latin typeface="STKaiti" charset="-122"/>
                <a:ea typeface="STKaiti" charset="-122"/>
                <a:cs typeface="STKaiti" charset="-122"/>
              </a:rPr>
              <a:t>检测的方法可以确定残差是否一阶自相关性， </a:t>
            </a:r>
            <a:r>
              <a:rPr lang="en-US" altLang="zh-CN" sz="1600" kern="100" dirty="0">
                <a:latin typeface="STKaiti" charset="-122"/>
                <a:ea typeface="STKaiti" charset="-122"/>
                <a:cs typeface="STKaiti" charset="-122"/>
              </a:rPr>
              <a:t>D-W</a:t>
            </a:r>
            <a:r>
              <a:rPr lang="zh-CN" altLang="zh-CN" sz="1600" kern="100" dirty="0">
                <a:latin typeface="STKaiti" charset="-122"/>
                <a:ea typeface="STKaiti" charset="-122"/>
                <a:cs typeface="STKaiti" charset="-122"/>
              </a:rPr>
              <a:t>值越接近</a:t>
            </a:r>
            <a:r>
              <a:rPr lang="en-US" altLang="zh-CN" sz="1600" kern="100" dirty="0">
                <a:latin typeface="STKaiti" charset="-122"/>
                <a:ea typeface="STKaiti" charset="-122"/>
                <a:cs typeface="STKaiti" charset="-122"/>
              </a:rPr>
              <a:t>2</a:t>
            </a:r>
            <a:r>
              <a:rPr lang="zh-CN" altLang="zh-CN" sz="1600" kern="100" dirty="0" smtClean="0">
                <a:latin typeface="STKaiti" charset="-122"/>
                <a:ea typeface="STKaiti" charset="-122"/>
                <a:cs typeface="STKaiti" charset="-122"/>
              </a:rPr>
              <a:t>，残差</a:t>
            </a:r>
            <a:r>
              <a:rPr lang="zh-CN" altLang="zh-CN" sz="1600" kern="100" dirty="0">
                <a:latin typeface="STKaiti" charset="-122"/>
                <a:ea typeface="STKaiti" charset="-122"/>
                <a:cs typeface="STKaiti" charset="-122"/>
              </a:rPr>
              <a:t>越没有相关性。现在采用</a:t>
            </a:r>
            <a:r>
              <a:rPr lang="en-US" altLang="zh-CN" sz="1600" kern="100" dirty="0">
                <a:latin typeface="STKaiti" charset="-122"/>
                <a:ea typeface="STKaiti" charset="-122"/>
                <a:cs typeface="STKaiti" charset="-122"/>
              </a:rPr>
              <a:t>ARMA(2,1)</a:t>
            </a:r>
            <a:r>
              <a:rPr lang="zh-CN" altLang="zh-CN" sz="1600" kern="100" dirty="0">
                <a:latin typeface="STKaiti" charset="-122"/>
                <a:ea typeface="STKaiti" charset="-122"/>
                <a:cs typeface="STKaiti" charset="-122"/>
              </a:rPr>
              <a:t>的方法去拟合输入</a:t>
            </a:r>
            <a:r>
              <a:rPr lang="zh-CN" altLang="zh-CN" sz="1600" kern="100" dirty="0" smtClean="0">
                <a:latin typeface="STKaiti" charset="-122"/>
                <a:ea typeface="STKaiti" charset="-122"/>
                <a:cs typeface="STKaiti" charset="-122"/>
              </a:rPr>
              <a:t>数据。</a:t>
            </a:r>
            <a:endParaRPr lang="zh-CN" altLang="zh-CN" sz="1600" kern="100" dirty="0">
              <a:latin typeface="STKaiti" charset="-122"/>
              <a:ea typeface="STKaiti" charset="-122"/>
              <a:cs typeface="STKaiti" charset="-122"/>
            </a:endParaRPr>
          </a:p>
        </p:txBody>
      </p:sp>
      <p:pic>
        <p:nvPicPr>
          <p:cNvPr id="18" name="图片 17"/>
          <p:cNvPicPr/>
          <p:nvPr/>
        </p:nvPicPr>
        <p:blipFill>
          <a:blip r:embed="rId3"/>
          <a:stretch>
            <a:fillRect/>
          </a:stretch>
        </p:blipFill>
        <p:spPr>
          <a:xfrm>
            <a:off x="336244" y="4674166"/>
            <a:ext cx="5016500" cy="2094865"/>
          </a:xfrm>
          <a:prstGeom prst="rect">
            <a:avLst/>
          </a:prstGeom>
        </p:spPr>
      </p:pic>
      <p:sp>
        <p:nvSpPr>
          <p:cNvPr id="8" name="矩形 7"/>
          <p:cNvSpPr/>
          <p:nvPr/>
        </p:nvSpPr>
        <p:spPr>
          <a:xfrm>
            <a:off x="5809881" y="1915997"/>
            <a:ext cx="6096000" cy="1077218"/>
          </a:xfrm>
          <a:prstGeom prst="rect">
            <a:avLst/>
          </a:prstGeom>
        </p:spPr>
        <p:txBody>
          <a:bodyPr>
            <a:spAutoFit/>
          </a:bodyPr>
          <a:lstStyle/>
          <a:p>
            <a:pPr indent="304800">
              <a:spcAft>
                <a:spcPts val="0"/>
              </a:spcAft>
            </a:pPr>
            <a:r>
              <a:rPr lang="zh-CN" altLang="zh-CN" sz="1600" kern="100" dirty="0">
                <a:latin typeface="STKaiti" charset="-122"/>
                <a:ea typeface="STKaiti" charset="-122"/>
                <a:cs typeface="STKaiti" charset="-122"/>
              </a:rPr>
              <a:t>白噪声检验是时间序列中最为重要的一部分</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在判断数据建立的模型是否合理之前</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需要用到白噪声检验</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白噪声检验一般都应用在对模型残差的检验中</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通过鉴别残差的白噪声检验</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来判断所选模型的合理性</a:t>
            </a:r>
            <a:r>
              <a:rPr lang="zh-CN" altLang="zh-CN" sz="1600" kern="100" dirty="0" smtClean="0">
                <a:latin typeface="STKaiti" charset="-122"/>
                <a:ea typeface="STKaiti" charset="-122"/>
                <a:cs typeface="STKaiti" charset="-122"/>
              </a:rPr>
              <a:t>。</a:t>
            </a:r>
            <a:endParaRPr lang="zh-CN" altLang="zh-CN" dirty="0">
              <a:latin typeface="Times New Roman" charset="0"/>
            </a:endParaRPr>
          </a:p>
        </p:txBody>
      </p:sp>
      <p:sp>
        <p:nvSpPr>
          <p:cNvPr id="17" name="矩形 16"/>
          <p:cNvSpPr/>
          <p:nvPr/>
        </p:nvSpPr>
        <p:spPr>
          <a:xfrm>
            <a:off x="5742340" y="2951062"/>
            <a:ext cx="6096000" cy="830997"/>
          </a:xfrm>
          <a:prstGeom prst="rect">
            <a:avLst/>
          </a:prstGeom>
        </p:spPr>
        <p:txBody>
          <a:bodyPr>
            <a:spAutoFit/>
          </a:bodyPr>
          <a:lstStyle/>
          <a:p>
            <a:pPr indent="304800">
              <a:spcAft>
                <a:spcPts val="0"/>
              </a:spcAft>
            </a:pPr>
            <a:r>
              <a:rPr lang="zh-CN" altLang="zh-CN" sz="1600" kern="100" dirty="0">
                <a:latin typeface="STKaiti" charset="-122"/>
                <a:ea typeface="STKaiti" charset="-122"/>
                <a:cs typeface="STKaiti" charset="-122"/>
              </a:rPr>
              <a:t>观察残差</a:t>
            </a:r>
            <a:r>
              <a:rPr lang="zh-CN" altLang="zh-CN" sz="1600" kern="100" dirty="0" smtClean="0">
                <a:latin typeface="STKaiti" charset="-122"/>
                <a:ea typeface="STKaiti" charset="-122"/>
                <a:cs typeface="STKaiti" charset="-122"/>
              </a:rPr>
              <a:t>分布，</a:t>
            </a:r>
            <a:r>
              <a:rPr lang="zh-CN" altLang="zh-CN" sz="1600" kern="100" dirty="0">
                <a:latin typeface="STKaiti" charset="-122"/>
                <a:ea typeface="STKaiti" charset="-122"/>
                <a:cs typeface="STKaiti" charset="-122"/>
              </a:rPr>
              <a:t>大致认为是一个均值为</a:t>
            </a:r>
            <a:r>
              <a:rPr lang="en-US" altLang="zh-CN" sz="1600" kern="100" dirty="0">
                <a:latin typeface="STKaiti" charset="-122"/>
                <a:ea typeface="STKaiti" charset="-122"/>
                <a:cs typeface="STKaiti" charset="-122"/>
              </a:rPr>
              <a:t>0,</a:t>
            </a:r>
            <a:r>
              <a:rPr lang="zh-CN" altLang="zh-CN" sz="1600" kern="100" dirty="0">
                <a:latin typeface="STKaiti" charset="-122"/>
                <a:ea typeface="STKaiti" charset="-122"/>
                <a:cs typeface="STKaiti" charset="-122"/>
              </a:rPr>
              <a:t>方差为常数的正态分布。对</a:t>
            </a:r>
            <a:r>
              <a:rPr lang="en-US" altLang="zh-CN" sz="1600" kern="100" dirty="0" smtClean="0">
                <a:latin typeface="STKaiti" charset="-122"/>
                <a:ea typeface="STKaiti" charset="-122"/>
                <a:cs typeface="STKaiti" charset="-122"/>
              </a:rPr>
              <a:t>ARMA(3,2)</a:t>
            </a:r>
            <a:r>
              <a:rPr lang="zh-CN" altLang="zh-CN" sz="1600" kern="100" dirty="0">
                <a:latin typeface="STKaiti" charset="-122"/>
                <a:ea typeface="STKaiti" charset="-122"/>
                <a:cs typeface="STKaiti" charset="-122"/>
              </a:rPr>
              <a:t>模型所产生的残差序列做自相关图，结果</a:t>
            </a:r>
            <a:r>
              <a:rPr lang="zh-CN" altLang="zh-CN" sz="1600" kern="100" dirty="0" smtClean="0">
                <a:latin typeface="STKaiti" charset="-122"/>
                <a:ea typeface="STKaiti" charset="-122"/>
                <a:cs typeface="STKaiti" charset="-122"/>
              </a:rPr>
              <a:t>见图，</a:t>
            </a:r>
            <a:r>
              <a:rPr lang="zh-CN" altLang="zh-CN" sz="1600" kern="100" dirty="0">
                <a:latin typeface="STKaiti" charset="-122"/>
                <a:ea typeface="STKaiti" charset="-122"/>
                <a:cs typeface="STKaiti" charset="-122"/>
              </a:rPr>
              <a:t>残差近乎无自相关。</a:t>
            </a:r>
          </a:p>
        </p:txBody>
      </p:sp>
      <p:pic>
        <p:nvPicPr>
          <p:cNvPr id="22" name="图片 21"/>
          <p:cNvPicPr/>
          <p:nvPr/>
        </p:nvPicPr>
        <p:blipFill>
          <a:blip r:embed="rId4"/>
          <a:stretch>
            <a:fillRect/>
          </a:stretch>
        </p:blipFill>
        <p:spPr>
          <a:xfrm>
            <a:off x="6215732" y="3903426"/>
            <a:ext cx="5149215" cy="2357755"/>
          </a:xfrm>
          <a:prstGeom prst="rect">
            <a:avLst/>
          </a:prstGeom>
        </p:spPr>
      </p:pic>
    </p:spTree>
    <p:extLst>
      <p:ext uri="{BB962C8B-B14F-4D97-AF65-F5344CB8AC3E}">
        <p14:creationId xmlns:p14="http://schemas.microsoft.com/office/powerpoint/2010/main" val="114991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预测</a:t>
              </a:r>
              <a:r>
                <a:rPr lang="zh-CN" altLang="zh-CN" sz="2000" dirty="0" smtClean="0">
                  <a:solidFill>
                    <a:schemeClr val="tx1">
                      <a:lumMod val="75000"/>
                      <a:lumOff val="25000"/>
                    </a:schemeClr>
                  </a:solidFill>
                  <a:latin typeface="STKaiti" charset="-122"/>
                  <a:ea typeface="STKaiti" charset="-122"/>
                  <a:cs typeface="STKaiti" charset="-122"/>
                </a:rPr>
                <a:t>子系统</a:t>
              </a:r>
              <a:r>
                <a:rPr lang="en-US" altLang="zh-CN" sz="2000" dirty="0" smtClean="0">
                  <a:solidFill>
                    <a:schemeClr val="tx1">
                      <a:lumMod val="75000"/>
                      <a:lumOff val="25000"/>
                    </a:schemeClr>
                  </a:solidFill>
                  <a:latin typeface="STKaiti" charset="-122"/>
                  <a:ea typeface="STKaiti" charset="-122"/>
                  <a:cs typeface="STKaiti" charset="-122"/>
                </a:rPr>
                <a:t>-</a:t>
              </a:r>
              <a:r>
                <a:rPr lang="zh-CN" altLang="en-US" sz="2000" dirty="0" smtClean="0">
                  <a:solidFill>
                    <a:schemeClr val="tx1">
                      <a:lumMod val="75000"/>
                      <a:lumOff val="25000"/>
                    </a:schemeClr>
                  </a:solidFill>
                  <a:latin typeface="STKaiti" charset="-122"/>
                  <a:ea typeface="STKaiti" charset="-122"/>
                  <a:cs typeface="STKaiti" charset="-122"/>
                </a:rPr>
                <a:t>连续值预测</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553790" y="19079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30994" y="1936334"/>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误差检验分析</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5816694" y="1228004"/>
            <a:ext cx="5283106" cy="1200329"/>
            <a:chOff x="669700" y="2049102"/>
            <a:chExt cx="3041187" cy="1200329"/>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1200329"/>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实时预测部分完成进度</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 name="图片 22"/>
          <p:cNvPicPr/>
          <p:nvPr/>
        </p:nvPicPr>
        <p:blipFill>
          <a:blip r:embed="rId3"/>
          <a:stretch>
            <a:fillRect/>
          </a:stretch>
        </p:blipFill>
        <p:spPr>
          <a:xfrm>
            <a:off x="276895" y="2860331"/>
            <a:ext cx="5130165" cy="3441700"/>
          </a:xfrm>
          <a:prstGeom prst="rect">
            <a:avLst/>
          </a:prstGeom>
        </p:spPr>
      </p:pic>
      <p:sp>
        <p:nvSpPr>
          <p:cNvPr id="19" name="文本框 18"/>
          <p:cNvSpPr txBox="1"/>
          <p:nvPr/>
        </p:nvSpPr>
        <p:spPr>
          <a:xfrm>
            <a:off x="538364" y="2162766"/>
            <a:ext cx="2646878" cy="403828"/>
          </a:xfrm>
          <a:prstGeom prst="rect">
            <a:avLst/>
          </a:prstGeom>
          <a:noFill/>
        </p:spPr>
        <p:txBody>
          <a:bodyPr wrap="none" rtlCol="0">
            <a:spAutoFit/>
          </a:bodyPr>
          <a:lstStyle/>
          <a:p>
            <a:pPr>
              <a:lnSpc>
                <a:spcPct val="150000"/>
              </a:lnSpc>
            </a:pPr>
            <a:r>
              <a:rPr lang="zh-CN" altLang="en-US" sz="1600" kern="100" dirty="0">
                <a:latin typeface="STKaiti" charset="-122"/>
                <a:ea typeface="STKaiti" charset="-122"/>
                <a:cs typeface="STKaiti" charset="-122"/>
              </a:rPr>
              <a:t>自相关系数与偏自相关系数</a:t>
            </a:r>
          </a:p>
        </p:txBody>
      </p:sp>
      <p:sp>
        <p:nvSpPr>
          <p:cNvPr id="24" name="矩形 23"/>
          <p:cNvSpPr/>
          <p:nvPr/>
        </p:nvSpPr>
        <p:spPr>
          <a:xfrm>
            <a:off x="7036753" y="3322214"/>
            <a:ext cx="2716847" cy="523220"/>
          </a:xfrm>
          <a:prstGeom prst="rect">
            <a:avLst/>
          </a:prstGeom>
        </p:spPr>
        <p:txBody>
          <a:bodyPr wrap="square">
            <a:spAutoFit/>
          </a:bodyPr>
          <a:lstStyle/>
          <a:p>
            <a:pPr>
              <a:spcAft>
                <a:spcPts val="0"/>
              </a:spcAft>
            </a:pPr>
            <a:r>
              <a:rPr lang="zh-CN" altLang="en-US" sz="2800" dirty="0" smtClean="0">
                <a:latin typeface="STKaiti" charset="-122"/>
                <a:ea typeface="STKaiti" charset="-122"/>
                <a:cs typeface="STKaiti" charset="-122"/>
              </a:rPr>
              <a:t>目前完成</a:t>
            </a:r>
            <a:r>
              <a:rPr lang="en-US" altLang="zh-CN" sz="2800" dirty="0">
                <a:latin typeface="STKaiti" charset="-122"/>
                <a:ea typeface="STKaiti" charset="-122"/>
                <a:cs typeface="STKaiti" charset="-122"/>
              </a:rPr>
              <a:t>8</a:t>
            </a:r>
            <a:r>
              <a:rPr lang="en-US" altLang="zh-CN" sz="2800" dirty="0" smtClean="0">
                <a:latin typeface="STKaiti" charset="-122"/>
                <a:ea typeface="STKaiti" charset="-122"/>
                <a:cs typeface="STKaiti" charset="-122"/>
              </a:rPr>
              <a:t>0%</a:t>
            </a:r>
            <a:endParaRPr lang="zh-CN" altLang="zh-CN" sz="2800" dirty="0">
              <a:latin typeface="STKaiti" charset="-122"/>
              <a:ea typeface="STKaiti" charset="-122"/>
              <a:cs typeface="STKaiti" charset="-122"/>
            </a:endParaRPr>
          </a:p>
        </p:txBody>
      </p:sp>
    </p:spTree>
    <p:extLst>
      <p:ext uri="{BB962C8B-B14F-4D97-AF65-F5344CB8AC3E}">
        <p14:creationId xmlns:p14="http://schemas.microsoft.com/office/powerpoint/2010/main" val="108998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入库子</a:t>
              </a:r>
              <a:r>
                <a:rPr lang="zh-CN" altLang="zh-CN" sz="2000" dirty="0" smtClean="0">
                  <a:solidFill>
                    <a:schemeClr val="tx1">
                      <a:lumMod val="75000"/>
                      <a:lumOff val="25000"/>
                    </a:schemeClr>
                  </a:solidFill>
                  <a:latin typeface="STKaiti" charset="-122"/>
                  <a:ea typeface="STKaiti" charset="-122"/>
                  <a:cs typeface="STKaiti" charset="-122"/>
                </a:rPr>
                <a:t>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设计模式选型</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性能对比</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37242" y="2069486"/>
            <a:ext cx="6096000" cy="4924425"/>
          </a:xfrm>
          <a:prstGeom prst="rect">
            <a:avLst/>
          </a:prstGeom>
        </p:spPr>
        <p:txBody>
          <a:bodyPr>
            <a:spAutoFit/>
          </a:bodyPr>
          <a:lstStyle/>
          <a:p>
            <a:pPr indent="304800">
              <a:spcAft>
                <a:spcPts val="0"/>
              </a:spcAft>
            </a:pPr>
            <a:r>
              <a:rPr lang="zh-CN" altLang="zh-CN" sz="1600" kern="100" dirty="0">
                <a:latin typeface="STKaiti" charset="-122"/>
                <a:ea typeface="STKaiti" charset="-122"/>
                <a:cs typeface="STKaiti" charset="-122"/>
              </a:rPr>
              <a:t>实时入库子系统的本质上是一个任务从</a:t>
            </a:r>
            <a:r>
              <a:rPr lang="en-US" altLang="zh-CN" sz="1600" kern="100" dirty="0">
                <a:latin typeface="STKaiti" charset="-122"/>
                <a:ea typeface="STKaiti" charset="-122"/>
                <a:cs typeface="STKaiti" charset="-122"/>
              </a:rPr>
              <a:t>Kafka</a:t>
            </a:r>
            <a:r>
              <a:rPr lang="zh-CN" altLang="zh-CN" sz="1600" kern="100" dirty="0">
                <a:latin typeface="STKaiti" charset="-122"/>
                <a:ea typeface="STKaiti" charset="-122"/>
                <a:cs typeface="STKaiti" charset="-122"/>
              </a:rPr>
              <a:t>中源源不断的读数据，另外一个任务接受数据，并向数据库中插入。这里引入生产中</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消费者模式，如果生产者处理速度很快，而消费者处理速度很慢，那么生产者就必须等待消费者处理完，才能继续生产数据。同样的道理，如果消费者的处理能力大于生产者，那么消费者就必须等待生产者。</a:t>
            </a:r>
          </a:p>
          <a:p>
            <a:pPr indent="304800">
              <a:spcAft>
                <a:spcPts val="0"/>
              </a:spcAft>
            </a:pPr>
            <a:r>
              <a:rPr lang="en-US" altLang="zh-CN" sz="1600" kern="100" dirty="0">
                <a:latin typeface="STKaiti" charset="-122"/>
                <a:ea typeface="STKaiti" charset="-122"/>
                <a:cs typeface="STKaiti" charset="-122"/>
              </a:rPr>
              <a:t>JAVA</a:t>
            </a:r>
            <a:r>
              <a:rPr lang="zh-CN" altLang="zh-CN" sz="1600" kern="100" dirty="0">
                <a:latin typeface="STKaiti" charset="-122"/>
                <a:ea typeface="STKaiti" charset="-122"/>
                <a:cs typeface="STKaiti" charset="-122"/>
              </a:rPr>
              <a:t>实现线程之前的生产者</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消费者模型，对比两种经典的方法：</a:t>
            </a:r>
          </a:p>
          <a:p>
            <a:pPr marL="342900" lvl="0" indent="-342900">
              <a:spcAft>
                <a:spcPts val="0"/>
              </a:spcAft>
              <a:buFont typeface="+mj-lt"/>
              <a:buAutoNum type="arabicParenBoth"/>
            </a:pPr>
            <a:r>
              <a:rPr lang="zh-CN" altLang="zh-CN" sz="1600" kern="100" dirty="0">
                <a:latin typeface="STKaiti" charset="-122"/>
                <a:ea typeface="STKaiti" charset="-122"/>
                <a:cs typeface="STKaiti" charset="-122"/>
              </a:rPr>
              <a:t>阻塞队列</a:t>
            </a:r>
          </a:p>
          <a:p>
            <a:r>
              <a:rPr lang="zh-CN" altLang="zh-CN" sz="1600" kern="100" dirty="0">
                <a:latin typeface="STKaiti" charset="-122"/>
                <a:ea typeface="STKaiti" charset="-122"/>
                <a:cs typeface="STKaiti" charset="-122"/>
              </a:rPr>
              <a:t>当阻塞队列进行插入数据时，如果队列已满，线程将会阻塞等待直到队列非满；从阻塞队列取数据时</a:t>
            </a:r>
            <a:r>
              <a:rPr lang="zh-CN" altLang="zh-CN" sz="1600" kern="100" dirty="0" smtClean="0">
                <a:latin typeface="STKaiti" charset="-122"/>
                <a:ea typeface="STKaiti" charset="-122"/>
                <a:cs typeface="STKaiti" charset="-122"/>
              </a:rPr>
              <a:t>，</a:t>
            </a:r>
            <a:r>
              <a:rPr lang="zh-CN" altLang="zh-CN" sz="1600" kern="100" dirty="0">
                <a:latin typeface="STKaiti" charset="-122"/>
                <a:ea typeface="STKaiti" charset="-122"/>
                <a:cs typeface="STKaiti" charset="-122"/>
              </a:rPr>
              <a:t>如果队列已空，线程将会阻塞等待直到队列非空</a:t>
            </a:r>
            <a:r>
              <a:rPr lang="zh-CN" altLang="zh-CN" sz="1600" kern="100" dirty="0" smtClean="0">
                <a:latin typeface="STKaiti" charset="-122"/>
                <a:ea typeface="STKaiti" charset="-122"/>
                <a:cs typeface="STKaiti" charset="-122"/>
              </a:rPr>
              <a:t>。</a:t>
            </a:r>
            <a:endParaRPr lang="en-US" altLang="zh-CN" sz="1600" kern="100" dirty="0" smtClean="0">
              <a:latin typeface="STKaiti" charset="-122"/>
              <a:ea typeface="STKaiti" charset="-122"/>
              <a:cs typeface="STKaiti" charset="-122"/>
            </a:endParaRPr>
          </a:p>
          <a:p>
            <a:pPr lvl="0"/>
            <a:r>
              <a:rPr lang="en-US" altLang="zh-CN" sz="1600" kern="100" dirty="0">
                <a:latin typeface="STKaiti" charset="-122"/>
                <a:ea typeface="STKaiti" charset="-122"/>
                <a:cs typeface="STKaiti" charset="-122"/>
              </a:rPr>
              <a:t>(2)Exchanger</a:t>
            </a:r>
            <a:endParaRPr lang="zh-CN" altLang="zh-CN" sz="1600" kern="100" dirty="0">
              <a:latin typeface="STKaiti" charset="-122"/>
              <a:ea typeface="STKaiti" charset="-122"/>
              <a:cs typeface="STKaiti" charset="-122"/>
            </a:endParaRPr>
          </a:p>
          <a:p>
            <a:r>
              <a:rPr lang="en-US" altLang="zh-CN" sz="1600" kern="100" dirty="0">
                <a:latin typeface="STKaiti" charset="-122"/>
                <a:ea typeface="STKaiti" charset="-122"/>
                <a:cs typeface="STKaiti" charset="-122"/>
              </a:rPr>
              <a:t> </a:t>
            </a:r>
            <a:r>
              <a:rPr lang="zh-CN" altLang="zh-CN" sz="1600" kern="100" dirty="0">
                <a:latin typeface="STKaiti" charset="-122"/>
                <a:ea typeface="STKaiti" charset="-122"/>
                <a:cs typeface="STKaiti" charset="-122"/>
              </a:rPr>
              <a:t>生产者与消费者各自有一个缓冲区，生产者在填入数据到缓冲区的同时，检测缓冲区是否满了，如果满了就开始与消费者交换数据，消费者获得满的缓冲区之后插入数据到数据库，生产者获得空的缓冲区，接着消费。</a:t>
            </a:r>
          </a:p>
          <a:p>
            <a:endParaRPr lang="zh-CN" altLang="zh-CN" sz="1600" kern="100" dirty="0">
              <a:latin typeface="STKaiti" charset="-122"/>
              <a:ea typeface="STKaiti" charset="-122"/>
              <a:cs typeface="STKaiti" charset="-122"/>
            </a:endParaRPr>
          </a:p>
          <a:p>
            <a:r>
              <a:rPr lang="zh-CN" altLang="zh-CN" sz="1600" kern="100" dirty="0">
                <a:latin typeface="STKaiti" charset="-122"/>
                <a:ea typeface="STKaiti" charset="-122"/>
                <a:cs typeface="STKaiti" charset="-122"/>
              </a:rPr>
              <a:t> </a:t>
            </a:r>
            <a:endParaRPr lang="zh-CN" altLang="en-US" sz="1600" kern="100" dirty="0">
              <a:latin typeface="STKaiti" charset="-122"/>
              <a:ea typeface="STKaiti" charset="-122"/>
              <a:cs typeface="STKaiti" charset="-122"/>
            </a:endParaRPr>
          </a:p>
        </p:txBody>
      </p:sp>
      <p:sp>
        <p:nvSpPr>
          <p:cNvPr id="7" name="矩形 6"/>
          <p:cNvSpPr/>
          <p:nvPr/>
        </p:nvSpPr>
        <p:spPr>
          <a:xfrm>
            <a:off x="6519797" y="2076383"/>
            <a:ext cx="5208562" cy="1077218"/>
          </a:xfrm>
          <a:prstGeom prst="rect">
            <a:avLst/>
          </a:prstGeom>
        </p:spPr>
        <p:txBody>
          <a:bodyPr wrap="square">
            <a:spAutoFit/>
          </a:bodyPr>
          <a:lstStyle/>
          <a:p>
            <a:pPr indent="304800">
              <a:spcAft>
                <a:spcPts val="0"/>
              </a:spcAft>
            </a:pPr>
            <a:r>
              <a:rPr lang="zh-CN" altLang="zh-CN" sz="1600" kern="100" dirty="0">
                <a:latin typeface="STKaiti" charset="-122"/>
                <a:ea typeface="STKaiti" charset="-122"/>
                <a:cs typeface="STKaiti" charset="-122"/>
              </a:rPr>
              <a:t>采集</a:t>
            </a:r>
            <a:r>
              <a:rPr lang="en-US" altLang="zh-CN" sz="1600" kern="100" dirty="0">
                <a:latin typeface="STKaiti" charset="-122"/>
                <a:ea typeface="STKaiti" charset="-122"/>
                <a:cs typeface="STKaiti" charset="-122"/>
              </a:rPr>
              <a:t>15min</a:t>
            </a:r>
            <a:r>
              <a:rPr lang="zh-CN" altLang="zh-CN" sz="1600" kern="100" dirty="0">
                <a:latin typeface="STKaiti" charset="-122"/>
                <a:ea typeface="STKaiti" charset="-122"/>
                <a:cs typeface="STKaiti" charset="-122"/>
              </a:rPr>
              <a:t>内的两种方式的流量情况，阻塞队列的特点是短期内稳定，但是随着时间推移，性能下降明显，而</a:t>
            </a:r>
            <a:r>
              <a:rPr lang="en-US" altLang="zh-CN" sz="1600" kern="100" dirty="0">
                <a:latin typeface="STKaiti" charset="-122"/>
                <a:ea typeface="STKaiti" charset="-122"/>
                <a:cs typeface="STKaiti" charset="-122"/>
              </a:rPr>
              <a:t>Exchanger</a:t>
            </a:r>
            <a:r>
              <a:rPr lang="zh-CN" altLang="zh-CN" sz="1600" kern="100" dirty="0">
                <a:latin typeface="STKaiti" charset="-122"/>
                <a:ea typeface="STKaiti" charset="-122"/>
                <a:cs typeface="STKaiti" charset="-122"/>
              </a:rPr>
              <a:t>波动较小，随时间变化不大，所以生产者</a:t>
            </a:r>
            <a:r>
              <a:rPr lang="en-US" altLang="zh-CN" sz="1600" kern="100" dirty="0">
                <a:latin typeface="STKaiti" charset="-122"/>
                <a:ea typeface="STKaiti" charset="-122"/>
                <a:cs typeface="STKaiti" charset="-122"/>
              </a:rPr>
              <a:t>-</a:t>
            </a:r>
            <a:r>
              <a:rPr lang="zh-CN" altLang="zh-CN" sz="1600" kern="100" dirty="0">
                <a:latin typeface="STKaiti" charset="-122"/>
                <a:ea typeface="STKaiti" charset="-122"/>
                <a:cs typeface="STKaiti" charset="-122"/>
              </a:rPr>
              <a:t>消费者的实现采用</a:t>
            </a:r>
            <a:r>
              <a:rPr lang="en-US" altLang="zh-CN" sz="1600" kern="100" dirty="0">
                <a:latin typeface="STKaiti" charset="-122"/>
                <a:ea typeface="STKaiti" charset="-122"/>
                <a:cs typeface="STKaiti" charset="-122"/>
              </a:rPr>
              <a:t>Exchanger</a:t>
            </a:r>
            <a:r>
              <a:rPr lang="zh-CN" altLang="zh-CN" sz="1600" kern="100" dirty="0">
                <a:latin typeface="STKaiti" charset="-122"/>
                <a:ea typeface="STKaiti" charset="-122"/>
                <a:cs typeface="STKaiti" charset="-122"/>
              </a:rPr>
              <a:t>。</a:t>
            </a:r>
          </a:p>
        </p:txBody>
      </p:sp>
      <p:pic>
        <p:nvPicPr>
          <p:cNvPr id="22" name="图片 21"/>
          <p:cNvPicPr/>
          <p:nvPr/>
        </p:nvPicPr>
        <p:blipFill>
          <a:blip r:embed="rId3"/>
          <a:stretch>
            <a:fillRect/>
          </a:stretch>
        </p:blipFill>
        <p:spPr>
          <a:xfrm>
            <a:off x="7165401" y="3092377"/>
            <a:ext cx="4007485" cy="3280410"/>
          </a:xfrm>
          <a:prstGeom prst="rect">
            <a:avLst/>
          </a:prstGeom>
        </p:spPr>
      </p:pic>
    </p:spTree>
    <p:extLst>
      <p:ext uri="{BB962C8B-B14F-4D97-AF65-F5344CB8AC3E}">
        <p14:creationId xmlns:p14="http://schemas.microsoft.com/office/powerpoint/2010/main" val="81586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入库子</a:t>
              </a:r>
              <a:r>
                <a:rPr lang="zh-CN" altLang="zh-CN" sz="2000" dirty="0" smtClean="0">
                  <a:solidFill>
                    <a:schemeClr val="tx1">
                      <a:lumMod val="75000"/>
                      <a:lumOff val="25000"/>
                    </a:schemeClr>
                  </a:solidFill>
                  <a:latin typeface="STKaiti" charset="-122"/>
                  <a:ea typeface="STKaiti" charset="-122"/>
                  <a:cs typeface="STKaiti" charset="-122"/>
                </a:rPr>
                <a:t>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分布式数据库设计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静态建模</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37242" y="3459771"/>
            <a:ext cx="6096000" cy="338554"/>
          </a:xfrm>
          <a:prstGeom prst="rect">
            <a:avLst/>
          </a:prstGeom>
        </p:spPr>
        <p:txBody>
          <a:bodyPr>
            <a:spAutoFit/>
          </a:bodyPr>
          <a:lstStyle/>
          <a:p>
            <a:r>
              <a:rPr lang="zh-CN" altLang="en-US" sz="1600" kern="100" dirty="0">
                <a:latin typeface="STKaiti" charset="-122"/>
                <a:ea typeface="STKaiti" charset="-122"/>
                <a:cs typeface="STKaiti" charset="-122"/>
              </a:rPr>
              <a:t>路由</a:t>
            </a:r>
            <a:r>
              <a:rPr lang="zh-CN" altLang="en-US" sz="1600" kern="100">
                <a:latin typeface="STKaiti" charset="-122"/>
                <a:ea typeface="STKaiti" charset="-122"/>
                <a:cs typeface="STKaiti" charset="-122"/>
              </a:rPr>
              <a:t>算法</a:t>
            </a:r>
            <a:r>
              <a:rPr lang="zh-CN" altLang="en-US" sz="1600" kern="100" smtClean="0">
                <a:latin typeface="STKaiti" charset="-122"/>
                <a:ea typeface="STKaiti" charset="-122"/>
                <a:cs typeface="STKaiti" charset="-122"/>
              </a:rPr>
              <a:t>：</a:t>
            </a:r>
            <a:endParaRPr lang="en-US" altLang="zh-CN" sz="1600" kern="100" dirty="0">
              <a:latin typeface="STKaiti" charset="-122"/>
              <a:ea typeface="STKaiti" charset="-122"/>
              <a:cs typeface="STKaiti" charset="-122"/>
            </a:endParaRPr>
          </a:p>
        </p:txBody>
      </p:sp>
      <p:pic>
        <p:nvPicPr>
          <p:cNvPr id="24" name="图片 23"/>
          <p:cNvPicPr/>
          <p:nvPr/>
        </p:nvPicPr>
        <p:blipFill>
          <a:blip r:embed="rId3"/>
          <a:stretch>
            <a:fillRect/>
          </a:stretch>
        </p:blipFill>
        <p:spPr>
          <a:xfrm>
            <a:off x="669701" y="3912954"/>
            <a:ext cx="3879761" cy="961286"/>
          </a:xfrm>
          <a:prstGeom prst="rect">
            <a:avLst/>
          </a:prstGeom>
        </p:spPr>
      </p:pic>
      <p:sp>
        <p:nvSpPr>
          <p:cNvPr id="26" name="矩形 25"/>
          <p:cNvSpPr/>
          <p:nvPr/>
        </p:nvSpPr>
        <p:spPr>
          <a:xfrm>
            <a:off x="137242" y="4857179"/>
            <a:ext cx="6096000" cy="338554"/>
          </a:xfrm>
          <a:prstGeom prst="rect">
            <a:avLst/>
          </a:prstGeom>
        </p:spPr>
        <p:txBody>
          <a:bodyPr>
            <a:spAutoFit/>
          </a:bodyPr>
          <a:lstStyle/>
          <a:p>
            <a:r>
              <a:rPr lang="zh-CN" altLang="en-US" sz="1600" kern="100" dirty="0" smtClean="0">
                <a:latin typeface="STKaiti" charset="-122"/>
                <a:ea typeface="STKaiti" charset="-122"/>
                <a:cs typeface="STKaiti" charset="-122"/>
              </a:rPr>
              <a:t>节点</a:t>
            </a:r>
            <a:r>
              <a:rPr lang="zh-CN" altLang="en-US" sz="1600" kern="100" smtClean="0">
                <a:latin typeface="STKaiti" charset="-122"/>
                <a:ea typeface="STKaiti" charset="-122"/>
                <a:cs typeface="STKaiti" charset="-122"/>
              </a:rPr>
              <a:t>分片：</a:t>
            </a:r>
            <a:r>
              <a:rPr lang="zh-CN" altLang="zh-CN" sz="1600" kern="100" smtClean="0">
                <a:latin typeface="STKaiti" charset="-122"/>
                <a:ea typeface="STKaiti" charset="-122"/>
                <a:cs typeface="STKaiti" charset="-122"/>
              </a:rPr>
              <a:t> </a:t>
            </a:r>
            <a:endParaRPr lang="zh-CN" altLang="en-US" sz="1600" kern="100" dirty="0">
              <a:latin typeface="STKaiti" charset="-122"/>
              <a:ea typeface="STKaiti" charset="-122"/>
              <a:cs typeface="STKaiti" charset="-122"/>
            </a:endParaRPr>
          </a:p>
        </p:txBody>
      </p:sp>
      <p:pic>
        <p:nvPicPr>
          <p:cNvPr id="27" name="图片 26" descr="屏幕快照%202018-03-24%20下午5.28.5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85" y="5363084"/>
            <a:ext cx="6454152" cy="1217917"/>
          </a:xfrm>
          <a:prstGeom prst="rect">
            <a:avLst/>
          </a:prstGeom>
          <a:noFill/>
          <a:ln>
            <a:noFill/>
          </a:ln>
        </p:spPr>
      </p:pic>
      <p:pic>
        <p:nvPicPr>
          <p:cNvPr id="28" name="图片 27" descr="屏幕快照%202018-03-24%20下午3.02.51.png"/>
          <p:cNvPicPr/>
          <p:nvPr/>
        </p:nvPicPr>
        <p:blipFill>
          <a:blip r:embed="rId5">
            <a:extLst>
              <a:ext uri="{28A0092B-C50C-407E-A947-70E740481C1C}">
                <a14:useLocalDpi xmlns:a14="http://schemas.microsoft.com/office/drawing/2010/main" val="0"/>
              </a:ext>
            </a:extLst>
          </a:blip>
          <a:srcRect/>
          <a:stretch>
            <a:fillRect/>
          </a:stretch>
        </p:blipFill>
        <p:spPr bwMode="auto">
          <a:xfrm>
            <a:off x="7029632" y="2322288"/>
            <a:ext cx="4184467" cy="3976912"/>
          </a:xfrm>
          <a:prstGeom prst="rect">
            <a:avLst/>
          </a:prstGeom>
          <a:noFill/>
          <a:ln>
            <a:noFill/>
          </a:ln>
        </p:spPr>
      </p:pic>
      <p:sp>
        <p:nvSpPr>
          <p:cNvPr id="18" name="矩形 17"/>
          <p:cNvSpPr/>
          <p:nvPr/>
        </p:nvSpPr>
        <p:spPr>
          <a:xfrm>
            <a:off x="137242" y="1903977"/>
            <a:ext cx="6096000" cy="1569660"/>
          </a:xfrm>
          <a:prstGeom prst="rect">
            <a:avLst/>
          </a:prstGeom>
        </p:spPr>
        <p:txBody>
          <a:bodyPr>
            <a:spAutoFit/>
          </a:bodyPr>
          <a:lstStyle/>
          <a:p>
            <a:pPr indent="304800">
              <a:spcAft>
                <a:spcPts val="0"/>
              </a:spcAft>
            </a:pPr>
            <a:r>
              <a:rPr lang="en-US" altLang="zh-CN" sz="1600" dirty="0" err="1">
                <a:latin typeface="STKaiti" charset="-122"/>
                <a:ea typeface="STKaiti" charset="-122"/>
                <a:cs typeface="STKaiti" charset="-122"/>
              </a:rPr>
              <a:t>MyCat</a:t>
            </a:r>
            <a:r>
              <a:rPr lang="zh-CN" altLang="zh-CN" sz="1600" dirty="0">
                <a:latin typeface="STKaiti" charset="-122"/>
                <a:ea typeface="STKaiti" charset="-122"/>
                <a:cs typeface="STKaiti" charset="-122"/>
              </a:rPr>
              <a:t>是一个开源的分布式数据库系统，是一个实现了</a:t>
            </a:r>
            <a:r>
              <a:rPr lang="en-US" altLang="zh-CN" sz="1600" dirty="0">
                <a:latin typeface="STKaiti" charset="-122"/>
                <a:ea typeface="STKaiti" charset="-122"/>
                <a:cs typeface="STKaiti" charset="-122"/>
              </a:rPr>
              <a:t>MySQL</a:t>
            </a:r>
            <a:r>
              <a:rPr lang="zh-CN" altLang="zh-CN" sz="1600" dirty="0">
                <a:latin typeface="STKaiti" charset="-122"/>
                <a:ea typeface="STKaiti" charset="-122"/>
                <a:cs typeface="STKaiti" charset="-122"/>
              </a:rPr>
              <a:t>协议的服务器，前端用户可以把它看作是一个数据库代理，用</a:t>
            </a:r>
            <a:r>
              <a:rPr lang="en-US" altLang="zh-CN" sz="1600" dirty="0">
                <a:latin typeface="STKaiti" charset="-122"/>
                <a:ea typeface="STKaiti" charset="-122"/>
                <a:cs typeface="STKaiti" charset="-122"/>
              </a:rPr>
              <a:t>MySQL</a:t>
            </a:r>
            <a:r>
              <a:rPr lang="zh-CN" altLang="zh-CN" sz="1600" dirty="0">
                <a:latin typeface="STKaiti" charset="-122"/>
                <a:ea typeface="STKaiti" charset="-122"/>
                <a:cs typeface="STKaiti" charset="-122"/>
              </a:rPr>
              <a:t>客户端工具和命令行访问，而其后端可以用</a:t>
            </a:r>
            <a:r>
              <a:rPr lang="en-US" altLang="zh-CN" sz="1600" dirty="0">
                <a:latin typeface="STKaiti" charset="-122"/>
                <a:ea typeface="STKaiti" charset="-122"/>
                <a:cs typeface="STKaiti" charset="-122"/>
              </a:rPr>
              <a:t>MySQL</a:t>
            </a:r>
            <a:r>
              <a:rPr lang="zh-CN" altLang="zh-CN" sz="1600" dirty="0">
                <a:latin typeface="STKaiti" charset="-122"/>
                <a:ea typeface="STKaiti" charset="-122"/>
                <a:cs typeface="STKaiti" charset="-122"/>
              </a:rPr>
              <a:t>原生协议与多个</a:t>
            </a:r>
            <a:r>
              <a:rPr lang="en-US" altLang="zh-CN" sz="1600" dirty="0">
                <a:latin typeface="STKaiti" charset="-122"/>
                <a:ea typeface="STKaiti" charset="-122"/>
                <a:cs typeface="STKaiti" charset="-122"/>
              </a:rPr>
              <a:t>MySQL</a:t>
            </a:r>
            <a:r>
              <a:rPr lang="zh-CN" altLang="zh-CN" sz="1600" dirty="0">
                <a:latin typeface="STKaiti" charset="-122"/>
                <a:ea typeface="STKaiti" charset="-122"/>
                <a:cs typeface="STKaiti" charset="-122"/>
              </a:rPr>
              <a:t>服务器通信，也可以用</a:t>
            </a:r>
            <a:r>
              <a:rPr lang="en-US" altLang="zh-CN" sz="1600" dirty="0">
                <a:latin typeface="STKaiti" charset="-122"/>
                <a:ea typeface="STKaiti" charset="-122"/>
                <a:cs typeface="STKaiti" charset="-122"/>
              </a:rPr>
              <a:t>JDBC</a:t>
            </a:r>
            <a:r>
              <a:rPr lang="zh-CN" altLang="zh-CN" sz="1600" dirty="0">
                <a:latin typeface="STKaiti" charset="-122"/>
                <a:ea typeface="STKaiti" charset="-122"/>
                <a:cs typeface="STKaiti" charset="-122"/>
              </a:rPr>
              <a:t>协议与大多数主流数据库服务器通信，其核心功能是分表分库，即将一个大表水平分割为</a:t>
            </a:r>
            <a:r>
              <a:rPr lang="en-US" altLang="zh-CN" sz="1600" dirty="0">
                <a:latin typeface="STKaiti" charset="-122"/>
                <a:ea typeface="STKaiti" charset="-122"/>
                <a:cs typeface="STKaiti" charset="-122"/>
              </a:rPr>
              <a:t>N</a:t>
            </a:r>
            <a:r>
              <a:rPr lang="zh-CN" altLang="zh-CN" sz="1600" dirty="0">
                <a:latin typeface="STKaiti" charset="-122"/>
                <a:ea typeface="STKaiti" charset="-122"/>
                <a:cs typeface="STKaiti" charset="-122"/>
              </a:rPr>
              <a:t>个小表，存储在后端</a:t>
            </a:r>
            <a:r>
              <a:rPr lang="en-US" altLang="zh-CN" sz="1600" dirty="0">
                <a:latin typeface="STKaiti" charset="-122"/>
                <a:ea typeface="STKaiti" charset="-122"/>
                <a:cs typeface="STKaiti" charset="-122"/>
              </a:rPr>
              <a:t>MySQL</a:t>
            </a:r>
            <a:r>
              <a:rPr lang="zh-CN" altLang="zh-CN" sz="1600" dirty="0">
                <a:latin typeface="STKaiti" charset="-122"/>
                <a:ea typeface="STKaiti" charset="-122"/>
                <a:cs typeface="STKaiti" charset="-122"/>
              </a:rPr>
              <a:t>服务器里或者其他数据库里。</a:t>
            </a:r>
          </a:p>
        </p:txBody>
      </p:sp>
    </p:spTree>
    <p:extLst>
      <p:ext uri="{BB962C8B-B14F-4D97-AF65-F5344CB8AC3E}">
        <p14:creationId xmlns:p14="http://schemas.microsoft.com/office/powerpoint/2010/main" val="3352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zh-CN" sz="2000" dirty="0" smtClean="0">
                  <a:solidFill>
                    <a:schemeClr val="tx1">
                      <a:lumMod val="75000"/>
                      <a:lumOff val="25000"/>
                    </a:schemeClr>
                  </a:solidFill>
                  <a:latin typeface="STKaiti" charset="-122"/>
                  <a:ea typeface="STKaiti" charset="-122"/>
                  <a:cs typeface="STKaiti" charset="-122"/>
                </a:rPr>
                <a:t>实时</a:t>
              </a:r>
              <a:r>
                <a:rPr lang="zh-CN" altLang="en-US" sz="2000" dirty="0" smtClean="0">
                  <a:solidFill>
                    <a:schemeClr val="tx1">
                      <a:lumMod val="75000"/>
                      <a:lumOff val="25000"/>
                    </a:schemeClr>
                  </a:solidFill>
                  <a:latin typeface="STKaiti" charset="-122"/>
                  <a:ea typeface="STKaiti" charset="-122"/>
                  <a:cs typeface="STKaiti" charset="-122"/>
                </a:rPr>
                <a:t>入库子</a:t>
              </a:r>
              <a:r>
                <a:rPr lang="zh-CN" altLang="zh-CN" sz="2000" dirty="0" smtClean="0">
                  <a:solidFill>
                    <a:schemeClr val="tx1">
                      <a:lumMod val="75000"/>
                      <a:lumOff val="25000"/>
                    </a:schemeClr>
                  </a:solidFill>
                  <a:latin typeface="STKaiti" charset="-122"/>
                  <a:ea typeface="STKaiti" charset="-122"/>
                  <a:cs typeface="STKaiti" charset="-122"/>
                </a:rPr>
                <a:t>系统 </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动态建模</a:t>
              </a:r>
              <a:endParaRPr lang="zh-CN" altLang="en-US" sz="2400" spc="300" dirty="0">
                <a:latin typeface="华文楷体" panose="02010600040101010101" pitchFamily="2" charset="-122"/>
                <a:ea typeface="华文楷体" panose="02010600040101010101" pitchFamily="2" charset="-122"/>
              </a:endParaRPr>
            </a:p>
          </p:txBody>
        </p:sp>
      </p:grpSp>
      <p:grpSp>
        <p:nvGrpSpPr>
          <p:cNvPr id="12" name="组合 11"/>
          <p:cNvGrpSpPr/>
          <p:nvPr/>
        </p:nvGrpSpPr>
        <p:grpSpPr>
          <a:xfrm>
            <a:off x="6591394" y="1228004"/>
            <a:ext cx="4470306" cy="559512"/>
            <a:chOff x="669700" y="2049102"/>
            <a:chExt cx="3041187" cy="559512"/>
          </a:xfrm>
        </p:grpSpPr>
        <p:sp>
          <p:nvSpPr>
            <p:cNvPr id="13" name="矩形 12"/>
            <p:cNvSpPr/>
            <p:nvPr/>
          </p:nvSpPr>
          <p:spPr>
            <a:xfrm>
              <a:off x="669700" y="2239537"/>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100262" y="2049102"/>
              <a:ext cx="26106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完成情况</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2" name="图片 21" descr="屏幕快照%202018-03-24%20下午3.23.08.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178" y="2288540"/>
            <a:ext cx="5719822" cy="4061460"/>
          </a:xfrm>
          <a:prstGeom prst="rect">
            <a:avLst/>
          </a:prstGeom>
          <a:noFill/>
          <a:ln>
            <a:noFill/>
          </a:ln>
        </p:spPr>
      </p:pic>
      <p:sp>
        <p:nvSpPr>
          <p:cNvPr id="25" name="矩形 24"/>
          <p:cNvSpPr/>
          <p:nvPr/>
        </p:nvSpPr>
        <p:spPr>
          <a:xfrm>
            <a:off x="7036753" y="3322214"/>
            <a:ext cx="2716847" cy="523220"/>
          </a:xfrm>
          <a:prstGeom prst="rect">
            <a:avLst/>
          </a:prstGeom>
        </p:spPr>
        <p:txBody>
          <a:bodyPr wrap="square">
            <a:spAutoFit/>
          </a:bodyPr>
          <a:lstStyle/>
          <a:p>
            <a:pPr>
              <a:spcAft>
                <a:spcPts val="0"/>
              </a:spcAft>
            </a:pPr>
            <a:r>
              <a:rPr lang="zh-CN" altLang="en-US" sz="2800" dirty="0" smtClean="0">
                <a:latin typeface="STKaiti" charset="-122"/>
                <a:ea typeface="STKaiti" charset="-122"/>
                <a:cs typeface="STKaiti" charset="-122"/>
              </a:rPr>
              <a:t>目前完成</a:t>
            </a:r>
            <a:r>
              <a:rPr lang="en-US" altLang="zh-CN" sz="2800" dirty="0" smtClean="0">
                <a:latin typeface="STKaiti" charset="-122"/>
                <a:ea typeface="STKaiti" charset="-122"/>
                <a:cs typeface="STKaiti" charset="-122"/>
              </a:rPr>
              <a:t>70%</a:t>
            </a:r>
            <a:endParaRPr lang="zh-CN" altLang="zh-CN" sz="2800" dirty="0">
              <a:latin typeface="STKaiti" charset="-122"/>
              <a:ea typeface="STKaiti" charset="-122"/>
              <a:cs typeface="STKaiti" charset="-122"/>
            </a:endParaRPr>
          </a:p>
        </p:txBody>
      </p:sp>
    </p:spTree>
    <p:extLst>
      <p:ext uri="{BB962C8B-B14F-4D97-AF65-F5344CB8AC3E}">
        <p14:creationId xmlns:p14="http://schemas.microsoft.com/office/powerpoint/2010/main" val="70300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文本框 3"/>
          <p:cNvSpPr txBox="1"/>
          <p:nvPr/>
        </p:nvSpPr>
        <p:spPr>
          <a:xfrm>
            <a:off x="553790" y="373487"/>
            <a:ext cx="6926510" cy="461665"/>
          </a:xfrm>
          <a:prstGeom prst="rect">
            <a:avLst/>
          </a:prstGeom>
          <a:noFill/>
        </p:spPr>
        <p:txBody>
          <a:bodyPr wrap="square" rtlCol="0">
            <a:spAutoFit/>
          </a:bodyPr>
          <a:lstStyle/>
          <a:p>
            <a:r>
              <a:rPr lang="zh-CN" altLang="en-US" sz="2400" b="1" dirty="0">
                <a:solidFill>
                  <a:schemeClr val="bg2">
                    <a:lumMod val="10000"/>
                  </a:schemeClr>
                </a:solidFill>
                <a:latin typeface="+mj-ea"/>
                <a:ea typeface="+mj-ea"/>
              </a:rPr>
              <a:t>论文内容、进度安排、论文如期完成的可能性</a:t>
            </a:r>
          </a:p>
        </p:txBody>
      </p:sp>
      <p:sp>
        <p:nvSpPr>
          <p:cNvPr id="7" name="文本框 6"/>
          <p:cNvSpPr txBox="1"/>
          <p:nvPr/>
        </p:nvSpPr>
        <p:spPr>
          <a:xfrm>
            <a:off x="177800" y="952813"/>
            <a:ext cx="7086600" cy="481670"/>
          </a:xfrm>
          <a:prstGeom prst="rect">
            <a:avLst/>
          </a:prstGeom>
          <a:noFill/>
        </p:spPr>
        <p:txBody>
          <a:bodyPr wrap="square" rtlCol="0">
            <a:spAutoFit/>
          </a:bodyPr>
          <a:lstStyle/>
          <a:p>
            <a:pPr>
              <a:lnSpc>
                <a:spcPct val="150000"/>
              </a:lnSpc>
            </a:pPr>
            <a:r>
              <a:rPr lang="en-US" altLang="zh-CN" sz="2000" dirty="0">
                <a:latin typeface="STKaiti" charset="-122"/>
                <a:ea typeface="STKaiti" charset="-122"/>
                <a:cs typeface="STKaiti" charset="-122"/>
              </a:rPr>
              <a:t>2017</a:t>
            </a:r>
            <a:r>
              <a:rPr lang="zh-CN" altLang="zh-CN" sz="2000" dirty="0">
                <a:latin typeface="STKaiti" charset="-122"/>
                <a:ea typeface="STKaiti" charset="-122"/>
                <a:cs typeface="STKaiti" charset="-122"/>
              </a:rPr>
              <a:t>年</a:t>
            </a:r>
            <a:r>
              <a:rPr lang="en-US" altLang="zh-CN" sz="2000" dirty="0">
                <a:latin typeface="STKaiti" charset="-122"/>
                <a:ea typeface="STKaiti" charset="-122"/>
                <a:cs typeface="STKaiti" charset="-122"/>
              </a:rPr>
              <a:t>11</a:t>
            </a:r>
            <a:r>
              <a:rPr lang="zh-CN" altLang="zh-CN" sz="2000" dirty="0">
                <a:latin typeface="STKaiti" charset="-122"/>
                <a:ea typeface="STKaiti" charset="-122"/>
                <a:cs typeface="STKaiti" charset="-122"/>
              </a:rPr>
              <a:t>月到</a:t>
            </a:r>
            <a:r>
              <a:rPr lang="en-US" altLang="zh-CN" sz="2000" dirty="0">
                <a:latin typeface="STKaiti" charset="-122"/>
                <a:ea typeface="STKaiti" charset="-122"/>
                <a:cs typeface="STKaiti" charset="-122"/>
              </a:rPr>
              <a:t>2018</a:t>
            </a:r>
            <a:r>
              <a:rPr lang="zh-CN" altLang="zh-CN" sz="2000" dirty="0">
                <a:latin typeface="STKaiti" charset="-122"/>
                <a:ea typeface="STKaiti" charset="-122"/>
                <a:cs typeface="STKaiti" charset="-122"/>
              </a:rPr>
              <a:t>年的</a:t>
            </a:r>
            <a:r>
              <a:rPr lang="en-US" altLang="zh-CN" sz="2000" dirty="0">
                <a:latin typeface="STKaiti" charset="-122"/>
                <a:ea typeface="STKaiti" charset="-122"/>
                <a:cs typeface="STKaiti" charset="-122"/>
              </a:rPr>
              <a:t>3</a:t>
            </a:r>
            <a:r>
              <a:rPr lang="zh-CN" altLang="zh-CN" sz="2000" dirty="0">
                <a:latin typeface="STKaiti" charset="-122"/>
                <a:ea typeface="STKaiti" charset="-122"/>
                <a:cs typeface="STKaiti" charset="-122"/>
              </a:rPr>
              <a:t>月，论文的内容与进度</a:t>
            </a:r>
            <a:r>
              <a:rPr lang="zh-CN" altLang="zh-CN" sz="2000" dirty="0" smtClean="0">
                <a:latin typeface="STKaiti" charset="-122"/>
                <a:ea typeface="STKaiti" charset="-122"/>
                <a:cs typeface="STKaiti" charset="-122"/>
              </a:rPr>
              <a:t>安排</a:t>
            </a:r>
            <a:r>
              <a:rPr lang="zh-CN" altLang="en-US" sz="2000" dirty="0" smtClean="0">
                <a:latin typeface="STKaiti" charset="-122"/>
                <a:ea typeface="STKaiti" charset="-122"/>
                <a:cs typeface="STKaiti" charset="-122"/>
              </a:rPr>
              <a:t>下表所示</a:t>
            </a:r>
            <a:endParaRPr lang="zh-CN" altLang="zh-CN" sz="2000" dirty="0">
              <a:latin typeface="STKaiti" charset="-122"/>
              <a:ea typeface="STKaiti" charset="-122"/>
              <a:cs typeface="STKait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67047780"/>
              </p:ext>
            </p:extLst>
          </p:nvPr>
        </p:nvGraphicFramePr>
        <p:xfrm>
          <a:off x="210890" y="1552144"/>
          <a:ext cx="8920410" cy="4989132"/>
        </p:xfrm>
        <a:graphic>
          <a:graphicData uri="http://schemas.openxmlformats.org/drawingml/2006/table">
            <a:tbl>
              <a:tblPr firstRow="1" firstCol="1" bandRow="1">
                <a:tableStyleId>{5940675A-B579-460E-94D1-54222C63F5DA}</a:tableStyleId>
              </a:tblPr>
              <a:tblGrid>
                <a:gridCol w="745362"/>
                <a:gridCol w="1723817"/>
                <a:gridCol w="802083"/>
                <a:gridCol w="4286936"/>
                <a:gridCol w="1362212"/>
              </a:tblGrid>
              <a:tr h="276675">
                <a:tc>
                  <a:txBody>
                    <a:bodyPr/>
                    <a:lstStyle/>
                    <a:p>
                      <a:pPr algn="ctr">
                        <a:lnSpc>
                          <a:spcPct val="125000"/>
                        </a:lnSpc>
                        <a:spcAft>
                          <a:spcPts val="0"/>
                        </a:spcAft>
                      </a:pPr>
                      <a:r>
                        <a:rPr lang="zh-CN" sz="1600" kern="100">
                          <a:effectLst/>
                        </a:rPr>
                        <a:t>序号</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时间</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dirty="0">
                          <a:effectLst/>
                        </a:rPr>
                        <a:t>进度</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工作内容</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时间成本</a:t>
                      </a:r>
                      <a:endParaRPr lang="zh-CN" sz="2000">
                        <a:effectLst/>
                        <a:latin typeface="Times New Roman" charset="0"/>
                        <a:ea typeface="宋体" charset="-122"/>
                      </a:endParaRPr>
                    </a:p>
                  </a:txBody>
                  <a:tcPr marL="68580" marR="68580" marT="0" marB="0"/>
                </a:tc>
              </a:tr>
              <a:tr h="584734">
                <a:tc>
                  <a:txBody>
                    <a:bodyPr/>
                    <a:lstStyle/>
                    <a:p>
                      <a:pPr algn="ctr">
                        <a:lnSpc>
                          <a:spcPct val="125000"/>
                        </a:lnSpc>
                        <a:spcAft>
                          <a:spcPts val="0"/>
                        </a:spcAft>
                      </a:pPr>
                      <a:r>
                        <a:rPr lang="en-US" sz="1600" kern="100">
                          <a:effectLst/>
                        </a:rPr>
                        <a:t>1</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2017.11-2017.12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dirty="0">
                          <a:effectLst/>
                        </a:rPr>
                        <a:t>论文的选题、前期调研、系统总体架构的设计</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a:t>
                      </a:r>
                      <a:r>
                        <a:rPr lang="zh-CN" sz="1600" kern="100">
                          <a:effectLst/>
                        </a:rPr>
                        <a:t>人日</a:t>
                      </a:r>
                      <a:endParaRPr lang="zh-CN" sz="2000">
                        <a:effectLst/>
                        <a:latin typeface="Times New Roman" charset="0"/>
                        <a:ea typeface="宋体" charset="-122"/>
                      </a:endParaRPr>
                    </a:p>
                  </a:txBody>
                  <a:tcPr marL="68580" marR="68580" marT="0" marB="0"/>
                </a:tc>
              </a:tr>
              <a:tr h="283927">
                <a:tc>
                  <a:txBody>
                    <a:bodyPr/>
                    <a:lstStyle/>
                    <a:p>
                      <a:pPr algn="ctr">
                        <a:lnSpc>
                          <a:spcPct val="125000"/>
                        </a:lnSpc>
                        <a:spcAft>
                          <a:spcPts val="0"/>
                        </a:spcAft>
                      </a:pPr>
                      <a:r>
                        <a:rPr lang="en-US" sz="1600" kern="100">
                          <a:effectLst/>
                        </a:rPr>
                        <a:t>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2017.12-2017.1</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高可用的文件到</a:t>
                      </a:r>
                      <a:r>
                        <a:rPr lang="en-US" sz="1600" kern="100">
                          <a:effectLst/>
                        </a:rPr>
                        <a:t>Kafka</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15</a:t>
                      </a:r>
                      <a:r>
                        <a:rPr lang="zh-CN" sz="1600" kern="100">
                          <a:effectLst/>
                        </a:rPr>
                        <a:t>人日</a:t>
                      </a:r>
                      <a:endParaRPr lang="zh-CN" sz="2000">
                        <a:effectLst/>
                        <a:latin typeface="Times New Roman" charset="0"/>
                        <a:ea typeface="宋体" charset="-122"/>
                      </a:endParaRPr>
                    </a:p>
                  </a:txBody>
                  <a:tcPr marL="68580" marR="68580" marT="0" marB="0"/>
                </a:tc>
              </a:tr>
              <a:tr h="283927">
                <a:tc>
                  <a:txBody>
                    <a:bodyPr/>
                    <a:lstStyle/>
                    <a:p>
                      <a:pPr algn="ctr">
                        <a:lnSpc>
                          <a:spcPct val="125000"/>
                        </a:lnSpc>
                        <a:spcAft>
                          <a:spcPts val="0"/>
                        </a:spcAft>
                      </a:pPr>
                      <a:r>
                        <a:rPr lang="en-US" sz="1600" kern="100">
                          <a:effectLst/>
                        </a:rPr>
                        <a:t>3</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2017.12-2018.1</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高性能序列化组件研究与实现</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a:t>
                      </a:r>
                      <a:r>
                        <a:rPr lang="zh-CN" sz="1600" kern="100">
                          <a:effectLst/>
                        </a:rPr>
                        <a:t>人日</a:t>
                      </a:r>
                      <a:endParaRPr lang="zh-CN" sz="2000">
                        <a:effectLst/>
                        <a:latin typeface="Times New Roman" charset="0"/>
                        <a:ea typeface="宋体" charset="-122"/>
                      </a:endParaRPr>
                    </a:p>
                  </a:txBody>
                  <a:tcPr marL="68580" marR="68580" marT="0" marB="0"/>
                </a:tc>
              </a:tr>
              <a:tr h="283927">
                <a:tc>
                  <a:txBody>
                    <a:bodyPr/>
                    <a:lstStyle/>
                    <a:p>
                      <a:pPr algn="ctr">
                        <a:lnSpc>
                          <a:spcPct val="125000"/>
                        </a:lnSpc>
                        <a:spcAft>
                          <a:spcPts val="0"/>
                        </a:spcAft>
                      </a:pPr>
                      <a:r>
                        <a:rPr lang="en-US" sz="1600" kern="100">
                          <a:effectLst/>
                        </a:rPr>
                        <a:t>4</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2017.1-2018. 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预测算法中的逻辑回归算法的实现</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a:t>
                      </a:r>
                      <a:r>
                        <a:rPr lang="zh-CN" sz="1600" kern="100">
                          <a:effectLst/>
                        </a:rPr>
                        <a:t>人日</a:t>
                      </a:r>
                      <a:endParaRPr lang="zh-CN" sz="2000">
                        <a:effectLst/>
                        <a:latin typeface="Times New Roman" charset="0"/>
                        <a:ea typeface="宋体" charset="-122"/>
                      </a:endParaRPr>
                    </a:p>
                  </a:txBody>
                  <a:tcPr marL="68580" marR="68580" marT="0" marB="0"/>
                </a:tc>
              </a:tr>
              <a:tr h="377273">
                <a:tc>
                  <a:txBody>
                    <a:bodyPr/>
                    <a:lstStyle/>
                    <a:p>
                      <a:pPr algn="ctr">
                        <a:lnSpc>
                          <a:spcPct val="125000"/>
                        </a:lnSpc>
                        <a:spcAft>
                          <a:spcPts val="0"/>
                        </a:spcAft>
                      </a:pPr>
                      <a:r>
                        <a:rPr lang="en-US" sz="1600" kern="100">
                          <a:effectLst/>
                        </a:rPr>
                        <a:t>5</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2017.1 -2018.2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预测算法中的特征选择算法的实现</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5</a:t>
                      </a:r>
                      <a:r>
                        <a:rPr lang="zh-CN" sz="1600" kern="100">
                          <a:effectLst/>
                        </a:rPr>
                        <a:t>人日</a:t>
                      </a:r>
                      <a:endParaRPr lang="zh-CN" sz="2000">
                        <a:effectLst/>
                        <a:latin typeface="Times New Roman" charset="0"/>
                        <a:ea typeface="宋体" charset="-122"/>
                      </a:endParaRPr>
                    </a:p>
                  </a:txBody>
                  <a:tcPr marL="68580" marR="68580" marT="0" marB="0"/>
                </a:tc>
              </a:tr>
              <a:tr h="364004">
                <a:tc>
                  <a:txBody>
                    <a:bodyPr/>
                    <a:lstStyle/>
                    <a:p>
                      <a:pPr algn="ctr">
                        <a:lnSpc>
                          <a:spcPct val="125000"/>
                        </a:lnSpc>
                        <a:spcAft>
                          <a:spcPts val="0"/>
                        </a:spcAft>
                      </a:pPr>
                      <a:r>
                        <a:rPr lang="en-US" sz="1600" kern="100">
                          <a:effectLst/>
                        </a:rPr>
                        <a:t>6</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2017.1-2018.2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80%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预测算法中的自回归移动平均算法的实现</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dirty="0">
                          <a:effectLst/>
                        </a:rPr>
                        <a:t>15</a:t>
                      </a:r>
                      <a:r>
                        <a:rPr lang="zh-CN" sz="1600" kern="100" dirty="0">
                          <a:effectLst/>
                        </a:rPr>
                        <a:t>人日</a:t>
                      </a:r>
                      <a:endParaRPr lang="zh-CN" sz="2000" dirty="0">
                        <a:effectLst/>
                        <a:latin typeface="Times New Roman" charset="0"/>
                        <a:ea typeface="宋体" charset="-122"/>
                      </a:endParaRPr>
                    </a:p>
                  </a:txBody>
                  <a:tcPr marL="68580" marR="68580" marT="0" marB="0"/>
                </a:tc>
              </a:tr>
              <a:tr h="390546">
                <a:tc>
                  <a:txBody>
                    <a:bodyPr/>
                    <a:lstStyle/>
                    <a:p>
                      <a:pPr algn="ctr">
                        <a:lnSpc>
                          <a:spcPct val="125000"/>
                        </a:lnSpc>
                        <a:spcAft>
                          <a:spcPts val="0"/>
                        </a:spcAft>
                      </a:pPr>
                      <a:r>
                        <a:rPr lang="en-US" sz="1600" kern="100">
                          <a:effectLst/>
                        </a:rPr>
                        <a:t>7</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2017.2-2018.3</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altLang="zh-CN" sz="1600" kern="100" dirty="0" smtClean="0">
                          <a:effectLst/>
                        </a:rPr>
                        <a:t>7</a:t>
                      </a:r>
                      <a:r>
                        <a:rPr lang="en-US" sz="1600" kern="100" dirty="0" smtClean="0">
                          <a:effectLst/>
                        </a:rPr>
                        <a:t>0</a:t>
                      </a:r>
                      <a:r>
                        <a:rPr lang="en-US" sz="1600" kern="100" dirty="0">
                          <a:effectLst/>
                        </a:rPr>
                        <a:t>%</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dirty="0">
                          <a:effectLst/>
                        </a:rPr>
                        <a:t>高可用的</a:t>
                      </a:r>
                      <a:r>
                        <a:rPr lang="en-US" sz="1600" kern="100" dirty="0">
                          <a:effectLst/>
                        </a:rPr>
                        <a:t>Kafka</a:t>
                      </a:r>
                      <a:r>
                        <a:rPr lang="zh-CN" sz="1600" kern="100" dirty="0">
                          <a:effectLst/>
                        </a:rPr>
                        <a:t>落地程序</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dirty="0">
                          <a:effectLst/>
                        </a:rPr>
                        <a:t>10</a:t>
                      </a:r>
                      <a:r>
                        <a:rPr lang="zh-CN" sz="1600" kern="100" dirty="0">
                          <a:effectLst/>
                        </a:rPr>
                        <a:t>人日</a:t>
                      </a:r>
                      <a:endParaRPr lang="zh-CN" sz="2000" dirty="0">
                        <a:effectLst/>
                        <a:latin typeface="Times New Roman" charset="0"/>
                        <a:ea typeface="宋体" charset="-122"/>
                      </a:endParaRPr>
                    </a:p>
                  </a:txBody>
                  <a:tcPr marL="68580" marR="68580" marT="0" marB="0"/>
                </a:tc>
              </a:tr>
              <a:tr h="584734">
                <a:tc>
                  <a:txBody>
                    <a:bodyPr/>
                    <a:lstStyle/>
                    <a:p>
                      <a:pPr algn="ctr">
                        <a:lnSpc>
                          <a:spcPct val="125000"/>
                        </a:lnSpc>
                        <a:spcAft>
                          <a:spcPts val="0"/>
                        </a:spcAft>
                      </a:pPr>
                      <a:r>
                        <a:rPr lang="en-US" sz="1600" kern="100">
                          <a:effectLst/>
                        </a:rPr>
                        <a:t>8</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2017.2-2018.3</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altLang="zh-CN" sz="1600" kern="100" dirty="0" smtClean="0">
                          <a:effectLst/>
                        </a:rPr>
                        <a:t>10</a:t>
                      </a:r>
                      <a:r>
                        <a:rPr lang="en-US" sz="1600" kern="100" dirty="0" smtClean="0">
                          <a:effectLst/>
                        </a:rPr>
                        <a:t>0</a:t>
                      </a:r>
                      <a:r>
                        <a:rPr lang="en-US" sz="1600" kern="100" dirty="0">
                          <a:effectLst/>
                        </a:rPr>
                        <a:t>%</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dirty="0">
                          <a:effectLst/>
                        </a:rPr>
                        <a:t>程序的性能监控、指标（吞吐量、延时）等指标的收集</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dirty="0">
                          <a:effectLst/>
                        </a:rPr>
                        <a:t>5</a:t>
                      </a:r>
                      <a:r>
                        <a:rPr lang="zh-CN" sz="1600" kern="100" dirty="0">
                          <a:effectLst/>
                        </a:rPr>
                        <a:t>人日</a:t>
                      </a:r>
                      <a:endParaRPr lang="zh-CN" sz="2000" dirty="0">
                        <a:effectLst/>
                        <a:latin typeface="Times New Roman" charset="0"/>
                        <a:ea typeface="宋体" charset="-122"/>
                      </a:endParaRPr>
                    </a:p>
                  </a:txBody>
                  <a:tcPr marL="68580" marR="68580" marT="0" marB="0"/>
                </a:tc>
              </a:tr>
              <a:tr h="390546">
                <a:tc>
                  <a:txBody>
                    <a:bodyPr/>
                    <a:lstStyle/>
                    <a:p>
                      <a:pPr algn="ctr">
                        <a:lnSpc>
                          <a:spcPct val="125000"/>
                        </a:lnSpc>
                        <a:spcAft>
                          <a:spcPts val="0"/>
                        </a:spcAft>
                      </a:pPr>
                      <a:r>
                        <a:rPr lang="en-US" sz="1600" kern="100">
                          <a:effectLst/>
                        </a:rPr>
                        <a:t>9</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2017.2-2018.3</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altLang="zh-CN" sz="1600" kern="100" dirty="0" smtClean="0">
                          <a:effectLst/>
                        </a:rPr>
                        <a:t>10</a:t>
                      </a:r>
                      <a:r>
                        <a:rPr lang="en-US" sz="1600" kern="100" dirty="0" smtClean="0">
                          <a:effectLst/>
                        </a:rPr>
                        <a:t>0</a:t>
                      </a:r>
                      <a:r>
                        <a:rPr lang="en-US" sz="1600" kern="100" dirty="0">
                          <a:effectLst/>
                        </a:rPr>
                        <a:t>%</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a:effectLst/>
                        </a:rPr>
                        <a:t>流水线程序的性能调优</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5</a:t>
                      </a:r>
                      <a:r>
                        <a:rPr lang="zh-CN" sz="1600" kern="100">
                          <a:effectLst/>
                        </a:rPr>
                        <a:t>人日</a:t>
                      </a:r>
                      <a:endParaRPr lang="zh-CN" sz="2000">
                        <a:effectLst/>
                        <a:latin typeface="Times New Roman" charset="0"/>
                        <a:ea typeface="宋体" charset="-122"/>
                      </a:endParaRPr>
                    </a:p>
                  </a:txBody>
                  <a:tcPr marL="68580" marR="68580" marT="0" marB="0"/>
                </a:tc>
              </a:tr>
              <a:tr h="584734">
                <a:tc>
                  <a:txBody>
                    <a:bodyPr/>
                    <a:lstStyle/>
                    <a:p>
                      <a:pPr algn="ctr">
                        <a:lnSpc>
                          <a:spcPct val="125000"/>
                        </a:lnSpc>
                        <a:spcAft>
                          <a:spcPts val="0"/>
                        </a:spcAft>
                      </a:pPr>
                      <a:r>
                        <a:rPr lang="en-US" sz="1600" kern="100">
                          <a:effectLst/>
                        </a:rPr>
                        <a:t>10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2017.3-2018.4</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WEB</a:t>
                      </a:r>
                      <a:r>
                        <a:rPr lang="zh-CN" sz="1600" kern="100">
                          <a:effectLst/>
                        </a:rPr>
                        <a:t>接口的设计与实现，未来可能需要将简单的单体应用调整为微服务框架</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5</a:t>
                      </a:r>
                      <a:r>
                        <a:rPr lang="zh-CN" sz="1600" kern="100">
                          <a:effectLst/>
                        </a:rPr>
                        <a:t>人日</a:t>
                      </a:r>
                      <a:endParaRPr lang="zh-CN" sz="2000">
                        <a:effectLst/>
                        <a:latin typeface="Times New Roman" charset="0"/>
                        <a:ea typeface="宋体" charset="-122"/>
                      </a:endParaRPr>
                    </a:p>
                  </a:txBody>
                  <a:tcPr marL="68580" marR="68580" marT="0" marB="0"/>
                </a:tc>
              </a:tr>
              <a:tr h="443629">
                <a:tc>
                  <a:txBody>
                    <a:bodyPr/>
                    <a:lstStyle/>
                    <a:p>
                      <a:pPr algn="ctr">
                        <a:lnSpc>
                          <a:spcPct val="125000"/>
                        </a:lnSpc>
                        <a:spcAft>
                          <a:spcPts val="0"/>
                        </a:spcAft>
                      </a:pPr>
                      <a:r>
                        <a:rPr lang="en-US" sz="1600" kern="100">
                          <a:effectLst/>
                        </a:rPr>
                        <a:t>11</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2017.1-2018. 2</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a:effectLst/>
                        </a:rPr>
                        <a:t>100%</a:t>
                      </a:r>
                      <a:endParaRPr lang="zh-CN" sz="20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600" kern="100" dirty="0">
                          <a:effectLst/>
                        </a:rPr>
                        <a:t>流式数据的静态数据附加</a:t>
                      </a:r>
                      <a:endParaRPr lang="zh-CN" sz="20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600" kern="100" dirty="0">
                          <a:effectLst/>
                        </a:rPr>
                        <a:t>10</a:t>
                      </a:r>
                      <a:r>
                        <a:rPr lang="zh-CN" sz="1600" kern="100" dirty="0">
                          <a:effectLst/>
                        </a:rPr>
                        <a:t>人日</a:t>
                      </a:r>
                      <a:endParaRPr lang="zh-CN" sz="2000" dirty="0">
                        <a:effectLst/>
                        <a:latin typeface="Times New Roman" charset="0"/>
                        <a:ea typeface="宋体" charset="-122"/>
                      </a:endParaRPr>
                    </a:p>
                  </a:txBody>
                  <a:tcPr marL="68580" marR="68580" marT="0" marB="0"/>
                </a:tc>
              </a:tr>
            </a:tbl>
          </a:graphicData>
        </a:graphic>
      </p:graphicFrame>
      <p:sp>
        <p:nvSpPr>
          <p:cNvPr id="11" name="矩形 10"/>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a:solidFill>
                  <a:schemeClr val="bg1"/>
                </a:solidFill>
                <a:latin typeface="文悦新青年体 (非商业使用) W8" pitchFamily="50" charset="-122"/>
                <a:ea typeface="文悦新青年体 (非商业使用) W8" pitchFamily="50" charset="-122"/>
              </a:rPr>
              <a:t>一</a:t>
            </a:r>
          </a:p>
        </p:txBody>
      </p:sp>
      <p:sp>
        <p:nvSpPr>
          <p:cNvPr id="8" name="矩形 7"/>
          <p:cNvSpPr/>
          <p:nvPr/>
        </p:nvSpPr>
        <p:spPr>
          <a:xfrm>
            <a:off x="9131300" y="1552144"/>
            <a:ext cx="2943468" cy="1529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latin typeface="Times New Roman" charset="0"/>
              </a:rPr>
              <a:t>从工作量方面看完成了整个工作的</a:t>
            </a:r>
            <a:r>
              <a:rPr lang="en-US" altLang="zh-CN" dirty="0">
                <a:solidFill>
                  <a:schemeClr val="tx1"/>
                </a:solidFill>
                <a:latin typeface="Times New Roman" charset="0"/>
              </a:rPr>
              <a:t>80</a:t>
            </a:r>
            <a:r>
              <a:rPr lang="en-US" altLang="zh-CN" dirty="0" smtClean="0">
                <a:solidFill>
                  <a:schemeClr val="tx1"/>
                </a:solidFill>
                <a:latin typeface="Times New Roman" charset="0"/>
              </a:rPr>
              <a:t>%</a:t>
            </a:r>
            <a:endParaRPr lang="zh-CN" altLang="en-US" b="1" dirty="0">
              <a:solidFill>
                <a:schemeClr val="tx1"/>
              </a:solidFill>
            </a:endParaRPr>
          </a:p>
        </p:txBody>
      </p:sp>
      <p:sp>
        <p:nvSpPr>
          <p:cNvPr id="9" name="矩形 8"/>
          <p:cNvSpPr/>
          <p:nvPr/>
        </p:nvSpPr>
        <p:spPr>
          <a:xfrm>
            <a:off x="9131300" y="5011826"/>
            <a:ext cx="2943468" cy="1529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latin typeface="Times New Roman" charset="0"/>
              </a:rPr>
              <a:t>从时间方面看消费了整个实习期的</a:t>
            </a:r>
            <a:r>
              <a:rPr lang="en-US" altLang="zh-CN" dirty="0">
                <a:solidFill>
                  <a:schemeClr val="tx1"/>
                </a:solidFill>
                <a:latin typeface="Times New Roman" charset="0"/>
              </a:rPr>
              <a:t>90</a:t>
            </a:r>
            <a:r>
              <a:rPr lang="en-US" altLang="zh-CN" dirty="0" smtClean="0">
                <a:solidFill>
                  <a:schemeClr val="tx1"/>
                </a:solidFill>
                <a:latin typeface="Times New Roman" charset="0"/>
              </a:rPr>
              <a:t>%</a:t>
            </a:r>
            <a:endParaRPr lang="zh-CN" altLang="en-US" b="1" dirty="0">
              <a:solidFill>
                <a:schemeClr val="tx1"/>
              </a:solidFill>
            </a:endParaRPr>
          </a:p>
        </p:txBody>
      </p:sp>
    </p:spTree>
    <p:extLst>
      <p:ext uri="{BB962C8B-B14F-4D97-AF65-F5344CB8AC3E}">
        <p14:creationId xmlns:p14="http://schemas.microsoft.com/office/powerpoint/2010/main" val="316638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1802">
        <p:fade/>
      </p:transition>
    </mc:Choice>
    <mc:Fallback>
      <p:transition spd="med" advTm="1802">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262904"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a:solidFill>
                    <a:schemeClr val="tx1">
                      <a:lumMod val="75000"/>
                      <a:lumOff val="25000"/>
                    </a:schemeClr>
                  </a:solidFill>
                  <a:latin typeface="STKaiti" charset="-122"/>
                  <a:ea typeface="STKaiti" charset="-122"/>
                  <a:cs typeface="STKaiti" charset="-122"/>
                </a:rPr>
                <a:t>实时作业指标收集与优化</a:t>
              </a: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flipV="1">
            <a:off x="669700" y="1572433"/>
            <a:ext cx="11026999" cy="53768"/>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997125"/>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获取性能指标</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669700" y="1784833"/>
            <a:ext cx="5336458" cy="2062103"/>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针对基于</a:t>
            </a:r>
            <a:r>
              <a:rPr lang="en-US" altLang="zh-CN" sz="1600" dirty="0">
                <a:latin typeface="STKaiti" charset="-122"/>
                <a:ea typeface="STKaiti" charset="-122"/>
                <a:cs typeface="STKaiti" charset="-122"/>
              </a:rPr>
              <a:t>JVM</a:t>
            </a:r>
            <a:r>
              <a:rPr lang="zh-CN" altLang="zh-CN" sz="1600" dirty="0">
                <a:latin typeface="STKaiti" charset="-122"/>
                <a:ea typeface="STKaiti" charset="-122"/>
                <a:cs typeface="STKaiti" charset="-122"/>
              </a:rPr>
              <a:t>运行的程序，本文使用</a:t>
            </a:r>
            <a:r>
              <a:rPr lang="en-US" altLang="zh-CN" sz="1600" dirty="0" err="1">
                <a:latin typeface="STKaiti" charset="-122"/>
                <a:ea typeface="STKaiti" charset="-122"/>
                <a:cs typeface="STKaiti" charset="-122"/>
              </a:rPr>
              <a:t>JProfiler</a:t>
            </a:r>
            <a:r>
              <a:rPr lang="zh-CN" altLang="zh-CN" sz="1600" dirty="0">
                <a:latin typeface="STKaiti" charset="-122"/>
                <a:ea typeface="STKaiti" charset="-122"/>
                <a:cs typeface="STKaiti" charset="-122"/>
              </a:rPr>
              <a:t>作为性能监控工具。</a:t>
            </a:r>
          </a:p>
          <a:p>
            <a:pPr indent="304800">
              <a:spcAft>
                <a:spcPts val="0"/>
              </a:spcAft>
            </a:pPr>
            <a:r>
              <a:rPr lang="en-US" altLang="zh-CN" sz="1600" dirty="0" err="1">
                <a:latin typeface="STKaiti" charset="-122"/>
                <a:ea typeface="STKaiti" charset="-122"/>
                <a:cs typeface="STKaiti" charset="-122"/>
              </a:rPr>
              <a:t>JProfile</a:t>
            </a:r>
            <a:r>
              <a:rPr lang="zh-CN" altLang="zh-CN" sz="1600" dirty="0">
                <a:latin typeface="STKaiti" charset="-122"/>
                <a:ea typeface="STKaiti" charset="-122"/>
                <a:cs typeface="STKaiti" charset="-122"/>
              </a:rPr>
              <a:t>可以监控对应的</a:t>
            </a:r>
            <a:r>
              <a:rPr lang="en-US" altLang="zh-CN" sz="1600" dirty="0">
                <a:latin typeface="STKaiti" charset="-122"/>
                <a:ea typeface="STKaiti" charset="-122"/>
                <a:cs typeface="STKaiti" charset="-122"/>
              </a:rPr>
              <a:t>JAVA</a:t>
            </a:r>
            <a:r>
              <a:rPr lang="zh-CN" altLang="zh-CN" sz="1600" dirty="0">
                <a:latin typeface="STKaiti" charset="-122"/>
                <a:ea typeface="STKaiti" charset="-122"/>
                <a:cs typeface="STKaiti" charset="-122"/>
              </a:rPr>
              <a:t>进程，这个进程可以是本地进程，也可以是远程主机的</a:t>
            </a:r>
            <a:r>
              <a:rPr lang="en-US" altLang="zh-CN" sz="1600" dirty="0">
                <a:latin typeface="STKaiti" charset="-122"/>
                <a:ea typeface="STKaiti" charset="-122"/>
                <a:cs typeface="STKaiti" charset="-122"/>
              </a:rPr>
              <a:t>JAVA</a:t>
            </a:r>
            <a:r>
              <a:rPr lang="zh-CN" altLang="zh-CN" sz="1600" dirty="0">
                <a:latin typeface="STKaiti" charset="-122"/>
                <a:ea typeface="STKaiti" charset="-122"/>
                <a:cs typeface="STKaiti" charset="-122"/>
              </a:rPr>
              <a:t>进程，运行之前，关闭所有的</a:t>
            </a:r>
            <a:r>
              <a:rPr lang="en-US" altLang="zh-CN" sz="1600" dirty="0">
                <a:latin typeface="STKaiti" charset="-122"/>
                <a:ea typeface="STKaiti" charset="-122"/>
                <a:cs typeface="STKaiti" charset="-122"/>
              </a:rPr>
              <a:t>JAVA</a:t>
            </a:r>
            <a:r>
              <a:rPr lang="zh-CN" altLang="zh-CN" sz="1600" dirty="0">
                <a:latin typeface="STKaiti" charset="-122"/>
                <a:ea typeface="STKaiti" charset="-122"/>
                <a:cs typeface="STKaiti" charset="-122"/>
              </a:rPr>
              <a:t>进程，以</a:t>
            </a:r>
            <a:r>
              <a:rPr lang="en-US" altLang="zh-CN" sz="1600" dirty="0" err="1">
                <a:latin typeface="STKaiti" charset="-122"/>
                <a:ea typeface="STKaiti" charset="-122"/>
                <a:cs typeface="STKaiti" charset="-122"/>
              </a:rPr>
              <a:t>Flink</a:t>
            </a:r>
            <a:r>
              <a:rPr lang="zh-CN" altLang="zh-CN" sz="1600" dirty="0">
                <a:latin typeface="STKaiti" charset="-122"/>
                <a:ea typeface="STKaiti" charset="-122"/>
                <a:cs typeface="STKaiti" charset="-122"/>
              </a:rPr>
              <a:t>程序为例，需要监控每个节点的</a:t>
            </a:r>
            <a:r>
              <a:rPr lang="en-US" altLang="zh-CN" sz="1600" dirty="0" err="1">
                <a:latin typeface="STKaiti" charset="-122"/>
                <a:ea typeface="STKaiti" charset="-122"/>
                <a:cs typeface="STKaiti" charset="-122"/>
              </a:rPr>
              <a:t>TaskManager</a:t>
            </a:r>
            <a:r>
              <a:rPr lang="zh-CN" altLang="zh-CN" sz="1600" dirty="0">
                <a:latin typeface="STKaiti" charset="-122"/>
                <a:ea typeface="STKaiti" charset="-122"/>
                <a:cs typeface="STKaiti" charset="-122"/>
              </a:rPr>
              <a:t>进程。</a:t>
            </a:r>
            <a:r>
              <a:rPr lang="en-US" altLang="zh-CN" sz="1600" dirty="0" err="1">
                <a:latin typeface="STKaiti" charset="-122"/>
                <a:ea typeface="STKaiti" charset="-122"/>
                <a:cs typeface="STKaiti" charset="-122"/>
              </a:rPr>
              <a:t>JProfile</a:t>
            </a:r>
            <a:r>
              <a:rPr lang="zh-CN" altLang="zh-CN" sz="1600" dirty="0">
                <a:latin typeface="STKaiti" charset="-122"/>
                <a:ea typeface="STKaiti" charset="-122"/>
                <a:cs typeface="STKaiti" charset="-122"/>
              </a:rPr>
              <a:t>利用定时采样，统计每个方法的运行时长，调用次数，如</a:t>
            </a:r>
            <a:r>
              <a:rPr lang="zh-CN" altLang="zh-CN" sz="1600" dirty="0" smtClean="0">
                <a:latin typeface="STKaiti" charset="-122"/>
                <a:ea typeface="STKaiti" charset="-122"/>
                <a:cs typeface="STKaiti" charset="-122"/>
              </a:rPr>
              <a:t>图所示</a:t>
            </a:r>
            <a:r>
              <a:rPr lang="zh-CN" altLang="zh-CN" sz="1600" dirty="0">
                <a:latin typeface="STKaiti" charset="-122"/>
                <a:ea typeface="STKaiti" charset="-122"/>
                <a:cs typeface="STKaiti" charset="-122"/>
              </a:rPr>
              <a:t>为针对某一方法做的时间统计。</a:t>
            </a:r>
          </a:p>
        </p:txBody>
      </p:sp>
      <p:pic>
        <p:nvPicPr>
          <p:cNvPr id="23" name="图片 22" descr="屏幕快照%202018-03-24%20下午10.19.5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199" y="1667901"/>
            <a:ext cx="4199890" cy="2686685"/>
          </a:xfrm>
          <a:prstGeom prst="rect">
            <a:avLst/>
          </a:prstGeom>
          <a:noFill/>
          <a:ln>
            <a:noFill/>
          </a:ln>
        </p:spPr>
      </p:pic>
      <p:sp>
        <p:nvSpPr>
          <p:cNvPr id="17" name="矩形 16"/>
          <p:cNvSpPr/>
          <p:nvPr/>
        </p:nvSpPr>
        <p:spPr>
          <a:xfrm>
            <a:off x="289929" y="4929184"/>
            <a:ext cx="5526765" cy="1077218"/>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于此同时，还可以查看每个方法的调用堆栈以及他们的运行时长。通过检测运行的时长，定位到方法级别，不断持续优化。如</a:t>
            </a:r>
            <a:r>
              <a:rPr lang="zh-CN" altLang="zh-CN" sz="1600" dirty="0" smtClean="0">
                <a:latin typeface="STKaiti" charset="-122"/>
                <a:ea typeface="STKaiti" charset="-122"/>
                <a:cs typeface="STKaiti" charset="-122"/>
              </a:rPr>
              <a:t>图针对</a:t>
            </a:r>
            <a:r>
              <a:rPr lang="zh-CN" altLang="zh-CN" sz="1600" dirty="0">
                <a:latin typeface="STKaiti" charset="-122"/>
                <a:ea typeface="STKaiti" charset="-122"/>
                <a:cs typeface="STKaiti" charset="-122"/>
              </a:rPr>
              <a:t>某一方法查看调用堆栈以及堆栈上其他方法的时间。</a:t>
            </a:r>
          </a:p>
        </p:txBody>
      </p:sp>
      <p:pic>
        <p:nvPicPr>
          <p:cNvPr id="24" name="图片 23"/>
          <p:cNvPicPr/>
          <p:nvPr/>
        </p:nvPicPr>
        <p:blipFill>
          <a:blip r:embed="rId4"/>
          <a:stretch>
            <a:fillRect/>
          </a:stretch>
        </p:blipFill>
        <p:spPr>
          <a:xfrm>
            <a:off x="6006158" y="4561966"/>
            <a:ext cx="4988560" cy="1811655"/>
          </a:xfrm>
          <a:prstGeom prst="rect">
            <a:avLst/>
          </a:prstGeom>
        </p:spPr>
      </p:pic>
    </p:spTree>
    <p:extLst>
      <p:ext uri="{BB962C8B-B14F-4D97-AF65-F5344CB8AC3E}">
        <p14:creationId xmlns:p14="http://schemas.microsoft.com/office/powerpoint/2010/main" val="18319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975503"/>
            <a:chOff x="553790" y="167425"/>
            <a:chExt cx="11461124" cy="975503"/>
          </a:xfrm>
        </p:grpSpPr>
        <p:sp>
          <p:nvSpPr>
            <p:cNvPr id="3" name="文本框 2"/>
            <p:cNvSpPr txBox="1"/>
            <p:nvPr/>
          </p:nvSpPr>
          <p:spPr>
            <a:xfrm>
              <a:off x="553790" y="373487"/>
              <a:ext cx="5262904" cy="769441"/>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a:solidFill>
                    <a:schemeClr val="tx1">
                      <a:lumMod val="75000"/>
                      <a:lumOff val="25000"/>
                    </a:schemeClr>
                  </a:solidFill>
                  <a:latin typeface="STKaiti" charset="-122"/>
                  <a:ea typeface="STKaiti" charset="-122"/>
                  <a:cs typeface="STKaiti" charset="-122"/>
                </a:rPr>
                <a:t>实时作业指标收集与优化</a:t>
              </a:r>
            </a:p>
            <a:p>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a:latin typeface="华文楷体" panose="02010600040101010101" pitchFamily="2" charset="-122"/>
                  <a:ea typeface="华文楷体" panose="02010600040101010101" pitchFamily="2" charset="-122"/>
                </a:rPr>
                <a:t>吞吐优化</a:t>
              </a:r>
            </a:p>
          </p:txBody>
        </p:sp>
      </p:grpSp>
      <p:sp>
        <p:nvSpPr>
          <p:cNvPr id="13" name="矩形 12"/>
          <p:cNvSpPr/>
          <p:nvPr/>
        </p:nvSpPr>
        <p:spPr>
          <a:xfrm>
            <a:off x="6591393" y="1418439"/>
            <a:ext cx="504437"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7217658" y="1279685"/>
            <a:ext cx="1569660" cy="559512"/>
          </a:xfrm>
          <a:prstGeom prst="rect">
            <a:avLst/>
          </a:prstGeom>
        </p:spPr>
        <p:txBody>
          <a:bodyPr wrap="none">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时延优化</a:t>
            </a:r>
            <a:endParaRPr lang="zh-CN" altLang="en-US" sz="2400" spc="300" dirty="0">
              <a:latin typeface="华文楷体" panose="02010600040101010101" pitchFamily="2" charset="-122"/>
              <a:ea typeface="华文楷体" panose="02010600040101010101" pitchFamily="2" charset="-122"/>
            </a:endParaRPr>
          </a:p>
        </p:txBody>
      </p:sp>
      <p:sp>
        <p:nvSpPr>
          <p:cNvPr id="7" name="矩形 6"/>
          <p:cNvSpPr/>
          <p:nvPr/>
        </p:nvSpPr>
        <p:spPr>
          <a:xfrm>
            <a:off x="353189" y="2054946"/>
            <a:ext cx="5323805" cy="2308324"/>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吞吐指的是在一定时间区间内处理消息的条数。吞吐优化针对某个子系统，并不是全流程的所有子系统，保证吞吐就是保证在不受上下游系统的影响的情况下，保证作业性能最佳。总结常规的提高吞吐的方法</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lvl="0"/>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尽量不要用</a:t>
            </a:r>
            <a:r>
              <a:rPr lang="en-US" altLang="zh-CN" sz="1600" dirty="0">
                <a:latin typeface="STKaiti" charset="-122"/>
                <a:ea typeface="STKaiti" charset="-122"/>
                <a:cs typeface="STKaiti" charset="-122"/>
              </a:rPr>
              <a:t>JAVA</a:t>
            </a:r>
            <a:r>
              <a:rPr lang="zh-CN" altLang="zh-CN" sz="1600" dirty="0">
                <a:latin typeface="STKaiti" charset="-122"/>
                <a:ea typeface="STKaiti" charset="-122"/>
                <a:cs typeface="STKaiti" charset="-122"/>
              </a:rPr>
              <a:t>反射</a:t>
            </a:r>
          </a:p>
          <a:p>
            <a:pPr lvl="0"/>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尽量多使用</a:t>
            </a:r>
            <a:r>
              <a:rPr lang="en-US" altLang="zh-CN" sz="1600" dirty="0" err="1">
                <a:latin typeface="STKaiti" charset="-122"/>
                <a:ea typeface="STKaiti" charset="-122"/>
                <a:cs typeface="STKaiti" charset="-122"/>
              </a:rPr>
              <a:t>final,static</a:t>
            </a:r>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变量</a:t>
            </a:r>
          </a:p>
          <a:p>
            <a:pPr lvl="0"/>
            <a:r>
              <a:rPr lang="en-US" altLang="zh-CN" sz="1600" dirty="0">
                <a:latin typeface="STKaiti" charset="-122"/>
                <a:ea typeface="STKaiti" charset="-122"/>
                <a:cs typeface="STKaiti" charset="-122"/>
              </a:rPr>
              <a:t>(3)</a:t>
            </a:r>
            <a:r>
              <a:rPr lang="zh-CN" altLang="zh-CN" sz="1600" dirty="0">
                <a:latin typeface="STKaiti" charset="-122"/>
                <a:ea typeface="STKaiti" charset="-122"/>
                <a:cs typeface="STKaiti" charset="-122"/>
              </a:rPr>
              <a:t>线程同步时尽量少选择阻塞上锁的方式</a:t>
            </a:r>
          </a:p>
          <a:p>
            <a:pPr lvl="0"/>
            <a:r>
              <a:rPr lang="en-US" altLang="zh-CN" sz="1600" dirty="0">
                <a:latin typeface="STKaiti" charset="-122"/>
                <a:ea typeface="STKaiti" charset="-122"/>
                <a:cs typeface="STKaiti" charset="-122"/>
              </a:rPr>
              <a:t>(4)</a:t>
            </a:r>
            <a:r>
              <a:rPr lang="zh-CN" altLang="zh-CN" sz="1600" dirty="0">
                <a:latin typeface="STKaiti" charset="-122"/>
                <a:ea typeface="STKaiti" charset="-122"/>
                <a:cs typeface="STKaiti" charset="-122"/>
              </a:rPr>
              <a:t>申请资源后记得及时释放</a:t>
            </a:r>
          </a:p>
          <a:p>
            <a:pPr indent="304800">
              <a:spcAft>
                <a:spcPts val="0"/>
              </a:spcAft>
            </a:pPr>
            <a:endParaRPr lang="zh-CN" altLang="zh-CN" sz="1600" dirty="0">
              <a:latin typeface="STKaiti" charset="-122"/>
              <a:ea typeface="STKaiti" charset="-122"/>
              <a:cs typeface="STKaiti" charset="-122"/>
            </a:endParaRPr>
          </a:p>
        </p:txBody>
      </p:sp>
      <p:pic>
        <p:nvPicPr>
          <p:cNvPr id="19" name="图片 18" descr="屏幕快照%202018-03-24%20下午11.49.5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701" y="4116453"/>
            <a:ext cx="4201160" cy="2611755"/>
          </a:xfrm>
          <a:prstGeom prst="rect">
            <a:avLst/>
          </a:prstGeom>
          <a:noFill/>
          <a:ln>
            <a:noFill/>
          </a:ln>
        </p:spPr>
      </p:pic>
      <p:sp>
        <p:nvSpPr>
          <p:cNvPr id="8" name="矩形 7"/>
          <p:cNvSpPr/>
          <p:nvPr/>
        </p:nvSpPr>
        <p:spPr>
          <a:xfrm>
            <a:off x="6114482" y="2010952"/>
            <a:ext cx="5900432" cy="1846659"/>
          </a:xfrm>
          <a:prstGeom prst="rect">
            <a:avLst/>
          </a:prstGeom>
        </p:spPr>
        <p:txBody>
          <a:bodyPr wrap="square">
            <a:spAutoFit/>
          </a:bodyPr>
          <a:lstStyle/>
          <a:p>
            <a:r>
              <a:rPr lang="zh-CN" altLang="zh-CN" sz="1600" dirty="0">
                <a:latin typeface="STKaiti" charset="-122"/>
                <a:ea typeface="STKaiti" charset="-122"/>
                <a:cs typeface="STKaiti" charset="-122"/>
              </a:rPr>
              <a:t>时延指的是消息在子系统之间传递的耗时，不是子系统处理某条消息的时间。通过获取时延信息，通过优化网络环境与环境部署，来实现低延迟。时延优化是对针对整个流水线上的所有子系统而言的，因为子系统之间的运行速度有快有慢，在数据流从上游生产者向下游消费者传输的过程中，上游生产速度大于下游消费速度，导致下游的</a:t>
            </a:r>
            <a:r>
              <a:rPr lang="en-US" altLang="zh-CN" sz="1600" dirty="0">
                <a:latin typeface="STKaiti" charset="-122"/>
                <a:ea typeface="STKaiti" charset="-122"/>
                <a:cs typeface="STKaiti" charset="-122"/>
              </a:rPr>
              <a:t> Buffer </a:t>
            </a:r>
            <a:r>
              <a:rPr lang="zh-CN" altLang="zh-CN" sz="1600" dirty="0">
                <a:latin typeface="STKaiti" charset="-122"/>
                <a:ea typeface="STKaiti" charset="-122"/>
                <a:cs typeface="STKaiti" charset="-122"/>
              </a:rPr>
              <a:t>溢</a:t>
            </a:r>
            <a:r>
              <a:rPr lang="zh-CN" altLang="zh-CN" sz="1600" dirty="0" smtClean="0">
                <a:latin typeface="STKaiti" charset="-122"/>
                <a:ea typeface="STKaiti" charset="-122"/>
                <a:cs typeface="STKaiti" charset="-122"/>
              </a:rPr>
              <a:t>出</a:t>
            </a:r>
            <a:r>
              <a:rPr lang="zh-CN" altLang="en-US" sz="1600" dirty="0" smtClean="0">
                <a:latin typeface="STKaiti" charset="-122"/>
                <a:ea typeface="STKaiti" charset="-122"/>
                <a:cs typeface="STKaiti" charset="-122"/>
              </a:rPr>
              <a:t>，</a:t>
            </a:r>
            <a:r>
              <a:rPr lang="zh-CN" altLang="zh-CN" sz="1600" dirty="0">
                <a:latin typeface="STKaiti" charset="-122"/>
                <a:ea typeface="STKaiti" charset="-122"/>
                <a:cs typeface="STKaiti" charset="-122"/>
              </a:rPr>
              <a:t>此时的程序会出现两种情况：</a:t>
            </a:r>
          </a:p>
          <a:p>
            <a:endParaRPr lang="zh-CN" altLang="en-US" sz="1600" dirty="0">
              <a:latin typeface="STKaiti" charset="-122"/>
              <a:ea typeface="STKaiti" charset="-122"/>
              <a:cs typeface="STKaiti" charset="-122"/>
            </a:endParaRPr>
          </a:p>
        </p:txBody>
      </p:sp>
      <p:sp>
        <p:nvSpPr>
          <p:cNvPr id="12" name="矩形 11"/>
          <p:cNvSpPr/>
          <p:nvPr/>
        </p:nvSpPr>
        <p:spPr>
          <a:xfrm>
            <a:off x="5918913" y="3718679"/>
            <a:ext cx="6096000" cy="2585323"/>
          </a:xfrm>
          <a:prstGeom prst="rect">
            <a:avLst/>
          </a:prstGeom>
        </p:spPr>
        <p:txBody>
          <a:bodyPr>
            <a:spAutoFit/>
          </a:bodyPr>
          <a:lstStyle/>
          <a:p>
            <a:pPr indent="304800"/>
            <a:r>
              <a:rPr lang="en-US" altLang="zh-CN" sz="1600" dirty="0">
                <a:latin typeface="STKaiti" charset="-122"/>
                <a:ea typeface="STKaiti" charset="-122"/>
                <a:cs typeface="STKaiti" charset="-122"/>
              </a:rPr>
              <a:t>(1)</a:t>
            </a:r>
            <a:r>
              <a:rPr lang="zh-CN" altLang="zh-CN" sz="1600" dirty="0">
                <a:latin typeface="STKaiti" charset="-122"/>
                <a:ea typeface="STKaiti" charset="-122"/>
                <a:cs typeface="STKaiti" charset="-122"/>
              </a:rPr>
              <a:t>如果程序自带背压机制：</a:t>
            </a:r>
          </a:p>
          <a:p>
            <a:pPr indent="304800">
              <a:spcAft>
                <a:spcPts val="0"/>
              </a:spcAft>
            </a:pPr>
            <a:r>
              <a:rPr lang="zh-CN" altLang="zh-CN" sz="1600" dirty="0">
                <a:latin typeface="STKaiti" charset="-122"/>
                <a:ea typeface="STKaiti" charset="-122"/>
                <a:cs typeface="STKaiti" charset="-122"/>
              </a:rPr>
              <a:t>程序可以正常运行，但是处理速度并不是匀速，由于下游的处理速度过慢，消息需要在缓冲区中等待一段时间才能被处理，如图</a:t>
            </a:r>
            <a:r>
              <a:rPr lang="en-US" altLang="zh-CN" sz="1600" dirty="0">
                <a:latin typeface="STKaiti" charset="-122"/>
                <a:ea typeface="STKaiti" charset="-122"/>
                <a:cs typeface="STKaiti" charset="-122"/>
              </a:rPr>
              <a:t>2-29</a:t>
            </a:r>
            <a:r>
              <a:rPr lang="zh-CN" altLang="zh-CN" sz="1600" dirty="0">
                <a:latin typeface="STKaiti" charset="-122"/>
                <a:ea typeface="STKaiti" charset="-122"/>
                <a:cs typeface="STKaiti" charset="-122"/>
              </a:rPr>
              <a:t>所示。</a:t>
            </a:r>
          </a:p>
          <a:p>
            <a:pPr indent="304800">
              <a:spcAft>
                <a:spcPts val="0"/>
              </a:spcAft>
            </a:pP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如果程序不带背压机制</a:t>
            </a:r>
          </a:p>
          <a:p>
            <a:pPr indent="304800">
              <a:spcAft>
                <a:spcPts val="0"/>
              </a:spcAft>
            </a:pPr>
            <a:r>
              <a:rPr lang="zh-CN" altLang="zh-CN" sz="1600" dirty="0">
                <a:latin typeface="STKaiti" charset="-122"/>
                <a:ea typeface="STKaiti" charset="-122"/>
                <a:cs typeface="STKaiti" charset="-122"/>
              </a:rPr>
              <a:t>程序崩溃或者产生消息丢失。</a:t>
            </a:r>
          </a:p>
          <a:p>
            <a:pPr indent="304800">
              <a:spcAft>
                <a:spcPts val="0"/>
              </a:spcAft>
            </a:pPr>
            <a:r>
              <a:rPr lang="zh-CN" altLang="zh-CN" sz="1600" dirty="0">
                <a:latin typeface="STKaiti" charset="-122"/>
                <a:ea typeface="STKaiti" charset="-122"/>
                <a:cs typeface="STKaiti" charset="-122"/>
              </a:rPr>
              <a:t>处理的方法是以整个流水线上子系统吞吐最低的为基准，从源头</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实时文件入</a:t>
            </a:r>
            <a:r>
              <a:rPr lang="en-US" altLang="zh-CN" sz="1600" dirty="0">
                <a:latin typeface="STKaiti" charset="-122"/>
                <a:ea typeface="STKaiti" charset="-122"/>
                <a:cs typeface="STKaiti" charset="-122"/>
              </a:rPr>
              <a:t>Kafka)</a:t>
            </a:r>
            <a:r>
              <a:rPr lang="zh-CN" altLang="zh-CN" sz="1600" dirty="0">
                <a:latin typeface="STKaiti" charset="-122"/>
                <a:ea typeface="STKaiti" charset="-122"/>
                <a:cs typeface="STKaiti" charset="-122"/>
              </a:rPr>
              <a:t>开始控制流速，让源头的速度变为最慢子系统的速度，这样所有的子系统的都可以跟得上，不会出现数据有积压才被处理情况。</a:t>
            </a:r>
          </a:p>
        </p:txBody>
      </p:sp>
    </p:spTree>
    <p:extLst>
      <p:ext uri="{BB962C8B-B14F-4D97-AF65-F5344CB8AC3E}">
        <p14:creationId xmlns:p14="http://schemas.microsoft.com/office/powerpoint/2010/main" val="16604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975503"/>
            <a:chOff x="553790" y="167425"/>
            <a:chExt cx="11461124" cy="975503"/>
          </a:xfrm>
        </p:grpSpPr>
        <p:sp>
          <p:nvSpPr>
            <p:cNvPr id="3" name="文本框 2"/>
            <p:cNvSpPr txBox="1"/>
            <p:nvPr/>
          </p:nvSpPr>
          <p:spPr>
            <a:xfrm>
              <a:off x="553790" y="373487"/>
              <a:ext cx="5262904" cy="769441"/>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a:solidFill>
                    <a:schemeClr val="tx1">
                      <a:lumMod val="75000"/>
                      <a:lumOff val="25000"/>
                    </a:schemeClr>
                  </a:solidFill>
                  <a:latin typeface="STKaiti" charset="-122"/>
                  <a:ea typeface="STKaiti" charset="-122"/>
                  <a:cs typeface="STKaiti" charset="-122"/>
                </a:rPr>
                <a:t>实时作业指标收集与优化</a:t>
              </a:r>
            </a:p>
            <a:p>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91394" y="19333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686399"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时延优化</a:t>
              </a:r>
              <a:endParaRPr lang="zh-CN" altLang="en-US" sz="2400" spc="300" dirty="0">
                <a:latin typeface="华文楷体" panose="02010600040101010101" pitchFamily="2" charset="-122"/>
                <a:ea typeface="华文楷体" panose="02010600040101010101" pitchFamily="2" charset="-122"/>
              </a:endParaRPr>
            </a:p>
          </p:txBody>
        </p:sp>
      </p:grpSp>
      <p:sp>
        <p:nvSpPr>
          <p:cNvPr id="13" name="矩形 12"/>
          <p:cNvSpPr/>
          <p:nvPr/>
        </p:nvSpPr>
        <p:spPr>
          <a:xfrm>
            <a:off x="6591393" y="1418439"/>
            <a:ext cx="504437"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7217658" y="1279685"/>
            <a:ext cx="1569660" cy="559512"/>
          </a:xfrm>
          <a:prstGeom prst="rect">
            <a:avLst/>
          </a:prstGeom>
        </p:spPr>
        <p:txBody>
          <a:bodyPr wrap="none">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完成情况</a:t>
            </a:r>
            <a:endParaRPr lang="zh-CN" altLang="en-US" sz="2400" spc="300" dirty="0">
              <a:latin typeface="华文楷体" panose="02010600040101010101" pitchFamily="2" charset="-122"/>
              <a:ea typeface="华文楷体" panose="02010600040101010101" pitchFamily="2" charset="-122"/>
            </a:endParaRPr>
          </a:p>
        </p:txBody>
      </p:sp>
      <p:sp>
        <p:nvSpPr>
          <p:cNvPr id="12" name="矩形 11"/>
          <p:cNvSpPr/>
          <p:nvPr/>
        </p:nvSpPr>
        <p:spPr>
          <a:xfrm>
            <a:off x="276895" y="2105123"/>
            <a:ext cx="6096000" cy="1569660"/>
          </a:xfrm>
          <a:prstGeom prst="rect">
            <a:avLst/>
          </a:prstGeom>
        </p:spPr>
        <p:txBody>
          <a:bodyPr>
            <a:spAutoFit/>
          </a:bodyPr>
          <a:lstStyle/>
          <a:p>
            <a:pPr indent="304800">
              <a:spcAft>
                <a:spcPts val="0"/>
              </a:spcAft>
            </a:pPr>
            <a:r>
              <a:rPr lang="zh-CN" altLang="zh-CN" sz="1600" dirty="0">
                <a:latin typeface="STKaiti" charset="-122"/>
                <a:ea typeface="STKaiti" charset="-122"/>
                <a:cs typeface="STKaiti" charset="-122"/>
              </a:rPr>
              <a:t>流水线上的吞吐最低的是实时预测子系统，控制源头的流量发送速度为实时预测子系统的速度，流水线上的每个子系统中对上游收到的消息需要改变消息头，消息头中</a:t>
            </a:r>
            <a:r>
              <a:rPr lang="en-US" altLang="zh-CN" sz="1600" dirty="0">
                <a:latin typeface="STKaiti" charset="-122"/>
                <a:ea typeface="STKaiti" charset="-122"/>
                <a:cs typeface="STKaiti" charset="-122"/>
              </a:rPr>
              <a:t>delay</a:t>
            </a:r>
            <a:r>
              <a:rPr lang="zh-CN" altLang="zh-CN" sz="1600" dirty="0">
                <a:latin typeface="STKaiti" charset="-122"/>
                <a:ea typeface="STKaiti" charset="-122"/>
                <a:cs typeface="STKaiti" charset="-122"/>
              </a:rPr>
              <a:t>字段就是为了测时延而保留的，每个子系统需要在</a:t>
            </a:r>
            <a:r>
              <a:rPr lang="en-US" altLang="zh-CN" sz="1600" dirty="0">
                <a:latin typeface="STKaiti" charset="-122"/>
                <a:ea typeface="STKaiti" charset="-122"/>
                <a:cs typeface="STKaiti" charset="-122"/>
              </a:rPr>
              <a:t>delay</a:t>
            </a:r>
            <a:r>
              <a:rPr lang="zh-CN" altLang="zh-CN" sz="1600" dirty="0">
                <a:latin typeface="STKaiti" charset="-122"/>
                <a:ea typeface="STKaiti" charset="-122"/>
                <a:cs typeface="STKaiti" charset="-122"/>
              </a:rPr>
              <a:t>字段后面附加处理这条消息的时间。最后在实时入库系统前，检验每条消息的</a:t>
            </a:r>
            <a:r>
              <a:rPr lang="en-US" altLang="zh-CN" sz="1600" dirty="0">
                <a:latin typeface="STKaiti" charset="-122"/>
                <a:ea typeface="STKaiti" charset="-122"/>
                <a:cs typeface="STKaiti" charset="-122"/>
              </a:rPr>
              <a:t>delay</a:t>
            </a:r>
            <a:r>
              <a:rPr lang="zh-CN" altLang="zh-CN" sz="1600" dirty="0">
                <a:latin typeface="STKaiti" charset="-122"/>
                <a:ea typeface="STKaiti" charset="-122"/>
                <a:cs typeface="STKaiti" charset="-122"/>
              </a:rPr>
              <a:t>字段，相邻的时间戳相减即为每一阶段的时延。</a:t>
            </a:r>
          </a:p>
        </p:txBody>
      </p:sp>
      <p:pic>
        <p:nvPicPr>
          <p:cNvPr id="22" name="图片 21" descr="屏幕快照%202018-03-24%20下午11.55.5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839" y="3685439"/>
            <a:ext cx="4780280" cy="2963545"/>
          </a:xfrm>
          <a:prstGeom prst="rect">
            <a:avLst/>
          </a:prstGeom>
          <a:noFill/>
          <a:ln>
            <a:noFill/>
          </a:ln>
        </p:spPr>
      </p:pic>
      <p:sp>
        <p:nvSpPr>
          <p:cNvPr id="23" name="矩形 22"/>
          <p:cNvSpPr/>
          <p:nvPr/>
        </p:nvSpPr>
        <p:spPr>
          <a:xfrm>
            <a:off x="7036753" y="3322214"/>
            <a:ext cx="2716847" cy="523220"/>
          </a:xfrm>
          <a:prstGeom prst="rect">
            <a:avLst/>
          </a:prstGeom>
        </p:spPr>
        <p:txBody>
          <a:bodyPr wrap="square">
            <a:spAutoFit/>
          </a:bodyPr>
          <a:lstStyle/>
          <a:p>
            <a:pPr>
              <a:spcAft>
                <a:spcPts val="0"/>
              </a:spcAft>
            </a:pPr>
            <a:r>
              <a:rPr lang="zh-CN" altLang="en-US" sz="2800" dirty="0" smtClean="0">
                <a:latin typeface="STKaiti" charset="-122"/>
                <a:ea typeface="STKaiti" charset="-122"/>
                <a:cs typeface="STKaiti" charset="-122"/>
              </a:rPr>
              <a:t>目前完成</a:t>
            </a:r>
            <a:r>
              <a:rPr lang="en-US" altLang="zh-CN" sz="2800" dirty="0" smtClean="0">
                <a:latin typeface="STKaiti" charset="-122"/>
                <a:ea typeface="STKaiti" charset="-122"/>
                <a:cs typeface="STKaiti" charset="-122"/>
              </a:rPr>
              <a:t>100%</a:t>
            </a:r>
            <a:endParaRPr lang="zh-CN" altLang="zh-CN" sz="2800" dirty="0">
              <a:latin typeface="STKaiti" charset="-122"/>
              <a:ea typeface="STKaiti" charset="-122"/>
              <a:cs typeface="STKaiti" charset="-122"/>
            </a:endParaRPr>
          </a:p>
        </p:txBody>
      </p:sp>
    </p:spTree>
    <p:extLst>
      <p:ext uri="{BB962C8B-B14F-4D97-AF65-F5344CB8AC3E}">
        <p14:creationId xmlns:p14="http://schemas.microsoft.com/office/powerpoint/2010/main" val="164791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5077274" cy="461665"/>
            </a:xfrm>
            <a:prstGeom prst="rect">
              <a:avLst/>
            </a:prstGeom>
            <a:noFill/>
          </p:spPr>
          <p:txBody>
            <a:bodyPr wrap="square" rtlCol="0">
              <a:spAutoFit/>
            </a:bodyPr>
            <a:lstStyle/>
            <a:p>
              <a:r>
                <a:rPr lang="zh-CN" altLang="en-US" sz="2400" dirty="0" smtClean="0">
                  <a:solidFill>
                    <a:schemeClr val="tx1">
                      <a:lumMod val="75000"/>
                      <a:lumOff val="25000"/>
                    </a:schemeClr>
                  </a:solidFill>
                  <a:latin typeface="华文楷体" panose="02010600040101010101" pitchFamily="2" charset="-122"/>
                  <a:ea typeface="华文楷体" panose="02010600040101010101" pitchFamily="2" charset="-122"/>
                </a:rPr>
                <a:t>后期拟完成的工作以及进度安排</a:t>
              </a:r>
              <a:endPar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25" name="直接连接符 24"/>
          <p:cNvCxnSpPr/>
          <p:nvPr/>
        </p:nvCxnSpPr>
        <p:spPr>
          <a:xfrm>
            <a:off x="771301" y="6125029"/>
            <a:ext cx="10670503" cy="0"/>
          </a:xfrm>
          <a:prstGeom prst="line">
            <a:avLst/>
          </a:prstGeom>
          <a:ln w="19050">
            <a:solidFill>
              <a:srgbClr val="5284A1"/>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029674" y="6066972"/>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094273"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2018.4.5</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31" name="椭圆 30"/>
          <p:cNvSpPr/>
          <p:nvPr/>
        </p:nvSpPr>
        <p:spPr>
          <a:xfrm>
            <a:off x="2715539" y="6066972"/>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488489" y="6052458"/>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131436" y="6066972"/>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889414" y="6066972"/>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659247" y="6052458"/>
            <a:ext cx="174171" cy="174171"/>
          </a:xfrm>
          <a:prstGeom prst="ellipse">
            <a:avLst/>
          </a:prstGeom>
          <a:solidFill>
            <a:srgbClr val="5284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748423"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2017.4.11</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39" name="文本框 38"/>
          <p:cNvSpPr txBox="1"/>
          <p:nvPr/>
        </p:nvSpPr>
        <p:spPr>
          <a:xfrm>
            <a:off x="4402573"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2018.4.16</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0" name="文本框 39"/>
          <p:cNvSpPr txBox="1"/>
          <p:nvPr/>
        </p:nvSpPr>
        <p:spPr>
          <a:xfrm>
            <a:off x="6056723"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2018.4.22</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1" name="文本框 40"/>
          <p:cNvSpPr txBox="1"/>
          <p:nvPr/>
        </p:nvSpPr>
        <p:spPr>
          <a:xfrm>
            <a:off x="7710873"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2018.4.30</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42" name="文本框 41"/>
          <p:cNvSpPr txBox="1"/>
          <p:nvPr/>
        </p:nvSpPr>
        <p:spPr>
          <a:xfrm>
            <a:off x="9365025" y="6197601"/>
            <a:ext cx="1228491" cy="364843"/>
          </a:xfrm>
          <a:prstGeom prst="rect">
            <a:avLst/>
          </a:prstGeom>
          <a:noFill/>
        </p:spPr>
        <p:txBody>
          <a:bodyPr wrap="square" rtlCol="0">
            <a:spAutoFit/>
          </a:bodyPr>
          <a:lstStyle/>
          <a:p>
            <a:pPr>
              <a:lnSpc>
                <a:spcPct val="150000"/>
              </a:lnSpc>
            </a:pPr>
            <a:r>
              <a:rPr lang="en-US" altLang="zh-CN" sz="1400" b="1" spc="300" dirty="0" smtClean="0">
                <a:solidFill>
                  <a:schemeClr val="tx1">
                    <a:lumMod val="85000"/>
                    <a:lumOff val="15000"/>
                  </a:schemeClr>
                </a:solidFill>
                <a:latin typeface="华文楷体" panose="02010600040101010101" pitchFamily="2" charset="-122"/>
                <a:ea typeface="华文楷体" panose="02010600040101010101" pitchFamily="2" charset="-122"/>
              </a:rPr>
              <a:t>2018.5.5</a:t>
            </a:r>
            <a:endParaRPr lang="zh-CN" altLang="en-US" sz="1400" b="1" spc="300" dirty="0">
              <a:solidFill>
                <a:schemeClr val="tx1">
                  <a:lumMod val="85000"/>
                  <a:lumOff val="15000"/>
                </a:schemeClr>
              </a:solidFill>
              <a:latin typeface="华文楷体" panose="02010600040101010101" pitchFamily="2" charset="-122"/>
              <a:ea typeface="华文楷体" panose="02010600040101010101" pitchFamily="2" charset="-122"/>
            </a:endParaRPr>
          </a:p>
        </p:txBody>
      </p:sp>
      <p:grpSp>
        <p:nvGrpSpPr>
          <p:cNvPr id="54" name="组合 53"/>
          <p:cNvGrpSpPr/>
          <p:nvPr/>
        </p:nvGrpSpPr>
        <p:grpSpPr>
          <a:xfrm>
            <a:off x="885371" y="2778395"/>
            <a:ext cx="1715497" cy="2742790"/>
            <a:chOff x="1052157" y="2648858"/>
            <a:chExt cx="1641587" cy="2844800"/>
          </a:xfrm>
        </p:grpSpPr>
        <p:sp>
          <p:nvSpPr>
            <p:cNvPr id="44" name="圆角矩形 43"/>
            <p:cNvSpPr/>
            <p:nvPr/>
          </p:nvSpPr>
          <p:spPr>
            <a:xfrm>
              <a:off x="1052157" y="2648858"/>
              <a:ext cx="1641587" cy="2844800"/>
            </a:xfrm>
            <a:prstGeom prst="roundRect">
              <a:avLst>
                <a:gd name="adj" fmla="val 47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45" name="矩形 44"/>
            <p:cNvSpPr/>
            <p:nvPr/>
          </p:nvSpPr>
          <p:spPr>
            <a:xfrm>
              <a:off x="1188131" y="2926815"/>
              <a:ext cx="1369637" cy="1867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kern="100" dirty="0">
                  <a:solidFill>
                    <a:schemeClr val="tx1"/>
                  </a:solidFill>
                  <a:latin typeface="华文楷体" panose="02010600040101010101" pitchFamily="2" charset="-122"/>
                  <a:ea typeface="华文楷体" panose="02010600040101010101" pitchFamily="2" charset="-122"/>
                </a:rPr>
                <a:t>RESTful</a:t>
              </a:r>
              <a:r>
                <a:rPr lang="zh-CN" altLang="zh-CN" kern="100" dirty="0">
                  <a:solidFill>
                    <a:schemeClr val="tx1"/>
                  </a:solidFill>
                  <a:latin typeface="华文楷体" panose="02010600040101010101" pitchFamily="2" charset="-122"/>
                  <a:ea typeface="华文楷体" panose="02010600040101010101" pitchFamily="2" charset="-122"/>
                </a:rPr>
                <a:t>接口的开发 </a:t>
              </a:r>
            </a:p>
          </p:txBody>
        </p:sp>
      </p:grpSp>
      <p:cxnSp>
        <p:nvCxnSpPr>
          <p:cNvPr id="47" name="直接连接符 46"/>
          <p:cNvCxnSpPr>
            <a:stCxn id="28" idx="0"/>
          </p:cNvCxnSpPr>
          <p:nvPr/>
        </p:nvCxnSpPr>
        <p:spPr>
          <a:xfrm flipV="1">
            <a:off x="1116760" y="5544457"/>
            <a:ext cx="0" cy="522515"/>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725185" y="2537321"/>
            <a:ext cx="1641587" cy="2983864"/>
            <a:chOff x="3006665" y="2409371"/>
            <a:chExt cx="1641587" cy="3120572"/>
          </a:xfrm>
        </p:grpSpPr>
        <p:sp>
          <p:nvSpPr>
            <p:cNvPr id="50" name="圆角矩形 49"/>
            <p:cNvSpPr/>
            <p:nvPr/>
          </p:nvSpPr>
          <p:spPr>
            <a:xfrm>
              <a:off x="3006665" y="2409371"/>
              <a:ext cx="1641587" cy="3120572"/>
            </a:xfrm>
            <a:prstGeom prst="roundRect">
              <a:avLst>
                <a:gd name="adj" fmla="val 4766"/>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51" name="矩形 50"/>
            <p:cNvSpPr/>
            <p:nvPr/>
          </p:nvSpPr>
          <p:spPr>
            <a:xfrm>
              <a:off x="3142639" y="3203361"/>
              <a:ext cx="1369637" cy="1545013"/>
            </a:xfrm>
            <a:prstGeom prst="rect">
              <a:avLst/>
            </a:prstGeom>
          </p:spPr>
          <p:txBody>
            <a:bodyPr wrap="square">
              <a:spAutoFit/>
            </a:bodyPr>
            <a:lstStyle/>
            <a:p>
              <a:pPr algn="just">
                <a:lnSpc>
                  <a:spcPct val="125000"/>
                </a:lnSpc>
              </a:pPr>
              <a:r>
                <a:rPr lang="zh-CN" altLang="zh-CN" kern="100" dirty="0">
                  <a:latin typeface="华文楷体" panose="02010600040101010101" pitchFamily="2" charset="-122"/>
                  <a:ea typeface="华文楷体" panose="02010600040101010101" pitchFamily="2" charset="-122"/>
                </a:rPr>
                <a:t>收集各种数据、资料、便于论文写作 </a:t>
              </a:r>
              <a:endParaRPr lang="zh-CN" altLang="en-US" kern="100" dirty="0">
                <a:latin typeface="华文楷体" panose="02010600040101010101" pitchFamily="2" charset="-122"/>
                <a:ea typeface="华文楷体" panose="02010600040101010101" pitchFamily="2" charset="-122"/>
              </a:endParaRPr>
            </a:p>
          </p:txBody>
        </p:sp>
      </p:grpSp>
      <p:cxnSp>
        <p:nvCxnSpPr>
          <p:cNvPr id="52" name="直接连接符 51"/>
          <p:cNvCxnSpPr/>
          <p:nvPr/>
        </p:nvCxnSpPr>
        <p:spPr>
          <a:xfrm flipV="1">
            <a:off x="2808687" y="5554061"/>
            <a:ext cx="0" cy="522515"/>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491089" y="2224939"/>
            <a:ext cx="1500857" cy="3296246"/>
            <a:chOff x="3006665" y="2409371"/>
            <a:chExt cx="1641587" cy="3120572"/>
          </a:xfrm>
        </p:grpSpPr>
        <p:sp>
          <p:nvSpPr>
            <p:cNvPr id="56" name="圆角矩形 55"/>
            <p:cNvSpPr/>
            <p:nvPr/>
          </p:nvSpPr>
          <p:spPr>
            <a:xfrm>
              <a:off x="3006665" y="2409371"/>
              <a:ext cx="1641587" cy="3120572"/>
            </a:xfrm>
            <a:prstGeom prst="roundRect">
              <a:avLst>
                <a:gd name="adj" fmla="val 4766"/>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57" name="矩形 56"/>
            <p:cNvSpPr/>
            <p:nvPr/>
          </p:nvSpPr>
          <p:spPr>
            <a:xfrm>
              <a:off x="3142639" y="2647302"/>
              <a:ext cx="1369637" cy="1398594"/>
            </a:xfrm>
            <a:prstGeom prst="rect">
              <a:avLst/>
            </a:prstGeom>
          </p:spPr>
          <p:txBody>
            <a:bodyPr wrap="square">
              <a:spAutoFit/>
            </a:bodyPr>
            <a:lstStyle/>
            <a:p>
              <a:pPr algn="just">
                <a:lnSpc>
                  <a:spcPct val="125000"/>
                </a:lnSpc>
                <a:spcAft>
                  <a:spcPts val="0"/>
                </a:spcAft>
              </a:pPr>
              <a:r>
                <a:rPr lang="zh-CN" altLang="zh-CN" kern="100" dirty="0">
                  <a:latin typeface="华文楷体" panose="02010600040101010101" pitchFamily="2" charset="-122"/>
                  <a:ea typeface="华文楷体" panose="02010600040101010101" pitchFamily="2" charset="-122"/>
                </a:rPr>
                <a:t>研究分布式数据库的分布式事务特性 </a:t>
              </a:r>
              <a:endParaRPr lang="zh-CN" altLang="en-US" kern="100" dirty="0">
                <a:latin typeface="华文楷体" panose="02010600040101010101" pitchFamily="2" charset="-122"/>
                <a:ea typeface="华文楷体" panose="02010600040101010101" pitchFamily="2" charset="-122"/>
              </a:endParaRPr>
            </a:p>
          </p:txBody>
        </p:sp>
      </p:grpSp>
      <p:cxnSp>
        <p:nvCxnSpPr>
          <p:cNvPr id="58" name="直接连接符 57"/>
          <p:cNvCxnSpPr/>
          <p:nvPr/>
        </p:nvCxnSpPr>
        <p:spPr>
          <a:xfrm flipV="1">
            <a:off x="4575574" y="5554061"/>
            <a:ext cx="0" cy="522515"/>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6128838" y="2036253"/>
            <a:ext cx="1639476" cy="3484932"/>
            <a:chOff x="3006665" y="2409371"/>
            <a:chExt cx="1641587" cy="3120572"/>
          </a:xfrm>
        </p:grpSpPr>
        <p:sp>
          <p:nvSpPr>
            <p:cNvPr id="60" name="圆角矩形 59"/>
            <p:cNvSpPr/>
            <p:nvPr/>
          </p:nvSpPr>
          <p:spPr>
            <a:xfrm>
              <a:off x="3006665" y="2409371"/>
              <a:ext cx="1641587" cy="3120572"/>
            </a:xfrm>
            <a:prstGeom prst="roundRect">
              <a:avLst>
                <a:gd name="adj" fmla="val 4766"/>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61" name="矩形 60"/>
            <p:cNvSpPr/>
            <p:nvPr/>
          </p:nvSpPr>
          <p:spPr>
            <a:xfrm>
              <a:off x="3187405" y="3073919"/>
              <a:ext cx="1319626" cy="970047"/>
            </a:xfrm>
            <a:prstGeom prst="rect">
              <a:avLst/>
            </a:prstGeom>
          </p:spPr>
          <p:txBody>
            <a:bodyPr wrap="square">
              <a:spAutoFit/>
            </a:bodyPr>
            <a:lstStyle/>
            <a:p>
              <a:pPr algn="just">
                <a:lnSpc>
                  <a:spcPct val="125000"/>
                </a:lnSpc>
              </a:pPr>
              <a:r>
                <a:rPr lang="zh-CN" altLang="zh-CN" kern="100" dirty="0">
                  <a:latin typeface="华文楷体" panose="02010600040101010101" pitchFamily="2" charset="-122"/>
                  <a:ea typeface="华文楷体" panose="02010600040101010101" pitchFamily="2" charset="-122"/>
                </a:rPr>
                <a:t>整理每种中间件的特性 </a:t>
              </a:r>
              <a:endParaRPr lang="zh-CN" altLang="en-US" kern="100" dirty="0">
                <a:latin typeface="华文楷体" panose="02010600040101010101" pitchFamily="2" charset="-122"/>
                <a:ea typeface="华文楷体" panose="02010600040101010101" pitchFamily="2" charset="-122"/>
              </a:endParaRPr>
            </a:p>
          </p:txBody>
        </p:sp>
      </p:grpSp>
      <p:cxnSp>
        <p:nvCxnSpPr>
          <p:cNvPr id="62" name="直接连接符 61"/>
          <p:cNvCxnSpPr/>
          <p:nvPr/>
        </p:nvCxnSpPr>
        <p:spPr>
          <a:xfrm flipV="1">
            <a:off x="6218521" y="5544457"/>
            <a:ext cx="0" cy="522515"/>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7976499" y="5521185"/>
            <a:ext cx="0" cy="555392"/>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882167" y="1729951"/>
            <a:ext cx="1639476" cy="3791234"/>
            <a:chOff x="3006665" y="2409371"/>
            <a:chExt cx="1641587" cy="3120572"/>
          </a:xfrm>
        </p:grpSpPr>
        <p:sp>
          <p:nvSpPr>
            <p:cNvPr id="65" name="圆角矩形 64"/>
            <p:cNvSpPr/>
            <p:nvPr/>
          </p:nvSpPr>
          <p:spPr>
            <a:xfrm>
              <a:off x="3006665" y="2409371"/>
              <a:ext cx="1641587" cy="3120572"/>
            </a:xfrm>
            <a:prstGeom prst="roundRect">
              <a:avLst>
                <a:gd name="adj" fmla="val 4766"/>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66" name="矩形 65"/>
            <p:cNvSpPr/>
            <p:nvPr/>
          </p:nvSpPr>
          <p:spPr>
            <a:xfrm>
              <a:off x="3073405" y="2796591"/>
              <a:ext cx="1574846" cy="2070985"/>
            </a:xfrm>
            <a:prstGeom prst="rect">
              <a:avLst/>
            </a:prstGeom>
          </p:spPr>
          <p:txBody>
            <a:bodyPr wrap="square">
              <a:spAutoFit/>
            </a:bodyPr>
            <a:lstStyle/>
            <a:p>
              <a:pPr algn="just">
                <a:lnSpc>
                  <a:spcPct val="125000"/>
                </a:lnSpc>
                <a:spcAft>
                  <a:spcPts val="0"/>
                </a:spcAft>
              </a:pPr>
              <a:r>
                <a:rPr lang="zh-CN" altLang="zh-CN" kern="100" dirty="0">
                  <a:latin typeface="华文楷体" panose="02010600040101010101" pitchFamily="2" charset="-122"/>
                  <a:ea typeface="华文楷体" panose="02010600040101010101" pitchFamily="2" charset="-122"/>
                </a:rPr>
                <a:t>形象化展示流数据的计算过程</a:t>
              </a:r>
              <a:r>
                <a:rPr lang="en-US" altLang="zh-CN" kern="100" dirty="0">
                  <a:latin typeface="华文楷体" panose="02010600040101010101" pitchFamily="2" charset="-122"/>
                  <a:ea typeface="华文楷体" panose="02010600040101010101" pitchFamily="2" charset="-122"/>
                </a:rPr>
                <a:t>,</a:t>
              </a:r>
              <a:r>
                <a:rPr lang="zh-CN" altLang="zh-CN" kern="100" dirty="0">
                  <a:latin typeface="华文楷体" panose="02010600040101010101" pitchFamily="2" charset="-122"/>
                  <a:ea typeface="华文楷体" panose="02010600040101010101" pitchFamily="2" charset="-122"/>
                </a:rPr>
                <a:t>结合源码深入了解</a:t>
              </a:r>
              <a:r>
                <a:rPr lang="en-US" altLang="zh-CN" kern="100" dirty="0" err="1">
                  <a:latin typeface="华文楷体" panose="02010600040101010101" pitchFamily="2" charset="-122"/>
                  <a:ea typeface="华文楷体" panose="02010600040101010101" pitchFamily="2" charset="-122"/>
                </a:rPr>
                <a:t>Flink</a:t>
              </a:r>
              <a:r>
                <a:rPr lang="zh-CN" altLang="zh-CN" kern="100" dirty="0">
                  <a:latin typeface="华文楷体" panose="02010600040101010101" pitchFamily="2" charset="-122"/>
                  <a:ea typeface="华文楷体" panose="02010600040101010101" pitchFamily="2" charset="-122"/>
                </a:rPr>
                <a:t>分布式一致性快照的原理  </a:t>
              </a:r>
              <a:endParaRPr lang="zh-CN" altLang="en-US" kern="100" dirty="0">
                <a:latin typeface="华文楷体" panose="02010600040101010101" pitchFamily="2" charset="-122"/>
                <a:ea typeface="华文楷体" panose="02010600040101010101" pitchFamily="2" charset="-122"/>
              </a:endParaRPr>
            </a:p>
          </p:txBody>
        </p:sp>
      </p:grpSp>
      <p:grpSp>
        <p:nvGrpSpPr>
          <p:cNvPr id="67" name="组合 66"/>
          <p:cNvGrpSpPr/>
          <p:nvPr/>
        </p:nvGrpSpPr>
        <p:grpSpPr>
          <a:xfrm>
            <a:off x="9652910" y="1509486"/>
            <a:ext cx="1639476" cy="4011699"/>
            <a:chOff x="3006665" y="2409371"/>
            <a:chExt cx="1641587" cy="3120572"/>
          </a:xfrm>
        </p:grpSpPr>
        <p:sp>
          <p:nvSpPr>
            <p:cNvPr id="68" name="圆角矩形 67"/>
            <p:cNvSpPr/>
            <p:nvPr/>
          </p:nvSpPr>
          <p:spPr>
            <a:xfrm>
              <a:off x="3006665" y="2409371"/>
              <a:ext cx="1641587" cy="3120572"/>
            </a:xfrm>
            <a:prstGeom prst="roundRect">
              <a:avLst>
                <a:gd name="adj" fmla="val 4766"/>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69" name="矩形 68"/>
            <p:cNvSpPr/>
            <p:nvPr/>
          </p:nvSpPr>
          <p:spPr>
            <a:xfrm>
              <a:off x="3249768" y="3273753"/>
              <a:ext cx="1155382" cy="587052"/>
            </a:xfrm>
            <a:prstGeom prst="rect">
              <a:avLst/>
            </a:prstGeom>
          </p:spPr>
          <p:txBody>
            <a:bodyPr wrap="square">
              <a:spAutoFit/>
            </a:bodyPr>
            <a:lstStyle/>
            <a:p>
              <a:pPr algn="just">
                <a:lnSpc>
                  <a:spcPct val="125000"/>
                </a:lnSpc>
              </a:pPr>
              <a:r>
                <a:rPr lang="zh-CN" altLang="zh-CN" kern="100" dirty="0">
                  <a:latin typeface="华文楷体" panose="02010600040101010101" pitchFamily="2" charset="-122"/>
                  <a:ea typeface="华文楷体" panose="02010600040101010101" pitchFamily="2" charset="-122"/>
                </a:rPr>
                <a:t>论文初稿的撰写 </a:t>
              </a:r>
              <a:endParaRPr lang="zh-CN" altLang="en-US" kern="100" dirty="0">
                <a:latin typeface="华文楷体" panose="02010600040101010101" pitchFamily="2" charset="-122"/>
                <a:ea typeface="华文楷体" panose="02010600040101010101" pitchFamily="2" charset="-122"/>
              </a:endParaRPr>
            </a:p>
          </p:txBody>
        </p:sp>
      </p:grpSp>
      <p:cxnSp>
        <p:nvCxnSpPr>
          <p:cNvPr id="70" name="直接连接符 69"/>
          <p:cNvCxnSpPr/>
          <p:nvPr/>
        </p:nvCxnSpPr>
        <p:spPr>
          <a:xfrm flipV="1">
            <a:off x="9746332" y="5521185"/>
            <a:ext cx="0" cy="538954"/>
          </a:xfrm>
          <a:prstGeom prst="line">
            <a:avLst/>
          </a:prstGeom>
          <a:ln w="12700" cmpd="sng">
            <a:solidFill>
              <a:srgbClr val="5284A1"/>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568069" y="5017761"/>
            <a:ext cx="1219954" cy="426271"/>
          </a:xfrm>
          <a:prstGeom prst="rect">
            <a:avLst/>
          </a:prstGeom>
          <a:noFill/>
        </p:spPr>
        <p:txBody>
          <a:bodyPr wrap="square" rtlCol="0">
            <a:spAutoFit/>
          </a:bodyPr>
          <a:lstStyle>
            <a:defPPr>
              <a:defRPr lang="zh-CN"/>
            </a:defPPr>
            <a:lvl1pPr algn="ctr">
              <a:lnSpc>
                <a:spcPct val="150000"/>
              </a:lnSpc>
              <a:defRPr sz="1600" b="1" spc="300">
                <a:solidFill>
                  <a:schemeClr val="bg1"/>
                </a:solidFill>
                <a:latin typeface="Myriad" panose="02000503050000020004" pitchFamily="2" charset="0"/>
                <a:ea typeface="黑体" panose="02010609060101010101" pitchFamily="49" charset="-122"/>
                <a:cs typeface="Arial" panose="020B0604020202020204" pitchFamily="34" charset="0"/>
              </a:defRPr>
            </a:lvl1pPr>
          </a:lstStyle>
          <a:p>
            <a:r>
              <a:rPr lang="en-US" altLang="zh-CN" dirty="0" smtClean="0"/>
              <a:t>Review</a:t>
            </a:r>
            <a:endParaRPr lang="zh-CN" altLang="en-US" dirty="0"/>
          </a:p>
        </p:txBody>
      </p:sp>
      <p:sp>
        <p:nvSpPr>
          <p:cNvPr id="82" name="文本框 81"/>
          <p:cNvSpPr txBox="1"/>
          <p:nvPr/>
        </p:nvSpPr>
        <p:spPr>
          <a:xfrm>
            <a:off x="9377470" y="5017761"/>
            <a:ext cx="2685534" cy="426271"/>
          </a:xfrm>
          <a:prstGeom prst="rect">
            <a:avLst/>
          </a:prstGeom>
          <a:noFill/>
        </p:spPr>
        <p:txBody>
          <a:bodyPr wrap="square" rtlCol="0">
            <a:spAutoFit/>
          </a:bodyPr>
          <a:lstStyle>
            <a:defPPr>
              <a:defRPr lang="zh-CN"/>
            </a:defPPr>
            <a:lvl1pPr algn="ctr">
              <a:lnSpc>
                <a:spcPct val="150000"/>
              </a:lnSpc>
              <a:defRPr sz="1600" b="1" spc="300">
                <a:solidFill>
                  <a:schemeClr val="bg1"/>
                </a:solidFill>
                <a:latin typeface="Myriad" panose="02000503050000020004" pitchFamily="2" charset="0"/>
                <a:ea typeface="黑体" panose="02010609060101010101" pitchFamily="49" charset="-122"/>
                <a:cs typeface="Arial" panose="020B0604020202020204" pitchFamily="34" charset="0"/>
              </a:defRPr>
            </a:lvl1pPr>
          </a:lstStyle>
          <a:p>
            <a:r>
              <a:rPr lang="en-US" altLang="zh-CN" dirty="0"/>
              <a:t>Finish</a:t>
            </a:r>
            <a:endParaRPr lang="zh-CN" altLang="en-US" dirty="0"/>
          </a:p>
        </p:txBody>
      </p:sp>
      <p:sp>
        <p:nvSpPr>
          <p:cNvPr id="84" name="文本框 83"/>
          <p:cNvSpPr txBox="1"/>
          <p:nvPr/>
        </p:nvSpPr>
        <p:spPr>
          <a:xfrm>
            <a:off x="7875108" y="5017761"/>
            <a:ext cx="1778836" cy="461665"/>
          </a:xfrm>
          <a:prstGeom prst="rect">
            <a:avLst/>
          </a:prstGeom>
          <a:noFill/>
        </p:spPr>
        <p:txBody>
          <a:bodyPr wrap="square" rtlCol="0">
            <a:spAutoFit/>
          </a:bodyPr>
          <a:lstStyle>
            <a:defPPr>
              <a:defRPr lang="zh-CN"/>
            </a:defPPr>
            <a:lvl1pPr algn="ctr">
              <a:lnSpc>
                <a:spcPct val="150000"/>
              </a:lnSpc>
              <a:defRPr sz="1600" b="1" spc="300">
                <a:solidFill>
                  <a:schemeClr val="bg1"/>
                </a:solidFill>
                <a:latin typeface="Myriad" panose="02000503050000020004" pitchFamily="2" charset="0"/>
                <a:ea typeface="黑体" panose="02010609060101010101" pitchFamily="49" charset="-122"/>
                <a:cs typeface="Arial" panose="020B0604020202020204" pitchFamily="34" charset="0"/>
              </a:defRPr>
            </a:lvl1pPr>
          </a:lstStyle>
          <a:p>
            <a:r>
              <a:rPr lang="en-US" altLang="zh-CN" smtClean="0"/>
              <a:t>Presentation</a:t>
            </a:r>
            <a:endParaRPr lang="zh-CN" altLang="en-US" dirty="0"/>
          </a:p>
        </p:txBody>
      </p:sp>
      <p:sp>
        <p:nvSpPr>
          <p:cNvPr id="86" name="文本框 85"/>
          <p:cNvSpPr txBox="1"/>
          <p:nvPr/>
        </p:nvSpPr>
        <p:spPr>
          <a:xfrm>
            <a:off x="4669719" y="5017761"/>
            <a:ext cx="1456239" cy="461665"/>
          </a:xfrm>
          <a:prstGeom prst="rect">
            <a:avLst/>
          </a:prstGeom>
          <a:noFill/>
        </p:spPr>
        <p:txBody>
          <a:bodyPr wrap="square" rtlCol="0">
            <a:spAutoFit/>
          </a:bodyPr>
          <a:lstStyle>
            <a:defPPr>
              <a:defRPr lang="zh-CN"/>
            </a:defPPr>
            <a:lvl1pPr algn="ctr">
              <a:lnSpc>
                <a:spcPct val="150000"/>
              </a:lnSpc>
              <a:defRPr sz="1600" b="1" spc="300">
                <a:solidFill>
                  <a:schemeClr val="bg1"/>
                </a:solidFill>
                <a:latin typeface="Myriad" panose="02000503050000020004" pitchFamily="2" charset="0"/>
                <a:ea typeface="黑体" panose="02010609060101010101" pitchFamily="49" charset="-122"/>
                <a:cs typeface="Arial" panose="020B0604020202020204" pitchFamily="34" charset="0"/>
              </a:defRPr>
            </a:lvl1pPr>
          </a:lstStyle>
          <a:p>
            <a:r>
              <a:rPr lang="en-US" altLang="zh-CN" smtClean="0"/>
              <a:t>Research</a:t>
            </a:r>
            <a:endParaRPr lang="zh-CN" altLang="en-US" dirty="0"/>
          </a:p>
        </p:txBody>
      </p:sp>
      <p:sp>
        <p:nvSpPr>
          <p:cNvPr id="91" name="文本框 90"/>
          <p:cNvSpPr txBox="1"/>
          <p:nvPr/>
        </p:nvSpPr>
        <p:spPr>
          <a:xfrm>
            <a:off x="3190234" y="5014944"/>
            <a:ext cx="1219954" cy="417422"/>
          </a:xfrm>
          <a:prstGeom prst="rect">
            <a:avLst/>
          </a:prstGeom>
          <a:noFill/>
        </p:spPr>
        <p:txBody>
          <a:bodyPr wrap="square" rtlCol="0">
            <a:spAutoFit/>
          </a:bodyPr>
          <a:lstStyle/>
          <a:p>
            <a:pPr algn="ctr">
              <a:lnSpc>
                <a:spcPct val="150000"/>
              </a:lnSpc>
            </a:pPr>
            <a:r>
              <a:rPr lang="en-US" altLang="zh-CN" sz="1600" b="1" spc="300" dirty="0" smtClean="0">
                <a:solidFill>
                  <a:schemeClr val="bg1"/>
                </a:solidFill>
                <a:latin typeface="Myriad" panose="02000503050000020004" pitchFamily="2" charset="0"/>
                <a:ea typeface="黑体" panose="02010609060101010101" pitchFamily="49" charset="-122"/>
                <a:cs typeface="Arial" panose="020B0604020202020204" pitchFamily="34" charset="0"/>
              </a:rPr>
              <a:t>Collect</a:t>
            </a:r>
            <a:endParaRPr lang="zh-CN" altLang="en-US" sz="1600" b="1" spc="300" dirty="0">
              <a:solidFill>
                <a:schemeClr val="bg1"/>
              </a:solidFill>
              <a:latin typeface="Myriad" panose="02000503050000020004" pitchFamily="2" charset="0"/>
              <a:ea typeface="黑体" panose="02010609060101010101" pitchFamily="49" charset="-122"/>
              <a:cs typeface="Arial" panose="020B0604020202020204" pitchFamily="34" charset="0"/>
            </a:endParaRPr>
          </a:p>
        </p:txBody>
      </p:sp>
      <p:sp>
        <p:nvSpPr>
          <p:cNvPr id="92" name="文本框 91"/>
          <p:cNvSpPr txBox="1"/>
          <p:nvPr/>
        </p:nvSpPr>
        <p:spPr>
          <a:xfrm>
            <a:off x="1027467" y="5017761"/>
            <a:ext cx="1592042" cy="417422"/>
          </a:xfrm>
          <a:prstGeom prst="rect">
            <a:avLst/>
          </a:prstGeom>
          <a:noFill/>
        </p:spPr>
        <p:txBody>
          <a:bodyPr wrap="square" rtlCol="0">
            <a:spAutoFit/>
          </a:bodyPr>
          <a:lstStyle>
            <a:defPPr>
              <a:defRPr lang="zh-CN"/>
            </a:defPPr>
            <a:lvl1pPr algn="ctr">
              <a:lnSpc>
                <a:spcPct val="150000"/>
              </a:lnSpc>
              <a:defRPr sz="1600" b="1" spc="300">
                <a:solidFill>
                  <a:schemeClr val="bg1"/>
                </a:solidFill>
                <a:latin typeface="Myriad" panose="02000503050000020004" pitchFamily="2" charset="0"/>
                <a:ea typeface="黑体" panose="02010609060101010101" pitchFamily="49" charset="-122"/>
                <a:cs typeface="Arial" panose="020B0604020202020204" pitchFamily="34" charset="0"/>
              </a:defRPr>
            </a:lvl1pPr>
          </a:lstStyle>
          <a:p>
            <a:r>
              <a:rPr lang="en-US" altLang="zh-CN" dirty="0" smtClean="0"/>
              <a:t>Develop</a:t>
            </a:r>
            <a:endParaRPr lang="zh-CN" altLang="en-US" dirty="0"/>
          </a:p>
        </p:txBody>
      </p:sp>
      <p:sp>
        <p:nvSpPr>
          <p:cNvPr id="74" name="矩形 73"/>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四</a:t>
            </a:r>
            <a:endParaRPr lang="zh-CN" altLang="en-US" sz="2400" b="1" dirty="0">
              <a:solidFill>
                <a:schemeClr val="bg1"/>
              </a:solidFill>
              <a:latin typeface="文悦新青年体 (非商业使用) W8" pitchFamily="50" charset="-122"/>
              <a:ea typeface="文悦新青年体 (非商业使用) W8" pitchFamily="50" charset="-122"/>
            </a:endParaRPr>
          </a:p>
        </p:txBody>
      </p:sp>
    </p:spTree>
    <p:extLst>
      <p:ext uri="{BB962C8B-B14F-4D97-AF65-F5344CB8AC3E}">
        <p14:creationId xmlns:p14="http://schemas.microsoft.com/office/powerpoint/2010/main" val="402195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4340182" cy="461665"/>
            </a:xfrm>
            <a:prstGeom prst="rect">
              <a:avLst/>
            </a:prstGeom>
            <a:noFill/>
          </p:spPr>
          <p:txBody>
            <a:bodyPr wrap="square" rtlCol="0">
              <a:spAutoFit/>
            </a:bodyPr>
            <a:lstStyle/>
            <a:p>
              <a:r>
                <a:rPr lang="zh-CN" altLang="en-US" sz="2400" dirty="0" smtClean="0">
                  <a:solidFill>
                    <a:schemeClr val="tx1">
                      <a:lumMod val="75000"/>
                      <a:lumOff val="25000"/>
                    </a:schemeClr>
                  </a:solidFill>
                  <a:latin typeface="华文楷体" panose="02010600040101010101" pitchFamily="2" charset="-122"/>
                  <a:ea typeface="华文楷体" panose="02010600040101010101" pitchFamily="2" charset="-122"/>
                </a:rPr>
                <a:t>存在的困难与问题</a:t>
              </a:r>
              <a:endPar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grpSp>
        <p:nvGrpSpPr>
          <p:cNvPr id="11" name="组合 10"/>
          <p:cNvGrpSpPr/>
          <p:nvPr/>
        </p:nvGrpSpPr>
        <p:grpSpPr>
          <a:xfrm>
            <a:off x="553790" y="1489301"/>
            <a:ext cx="8811404" cy="4513945"/>
            <a:chOff x="553790" y="1611084"/>
            <a:chExt cx="8811404" cy="4513945"/>
          </a:xfrm>
        </p:grpSpPr>
        <p:sp>
          <p:nvSpPr>
            <p:cNvPr id="6" name="圆角矩形 5"/>
            <p:cNvSpPr/>
            <p:nvPr/>
          </p:nvSpPr>
          <p:spPr>
            <a:xfrm>
              <a:off x="553790" y="1611086"/>
              <a:ext cx="2104571" cy="4513943"/>
            </a:xfrm>
            <a:prstGeom prst="roundRect">
              <a:avLst>
                <a:gd name="adj" fmla="val 111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789401" y="1611086"/>
              <a:ext cx="2104571" cy="4513943"/>
            </a:xfrm>
            <a:prstGeom prst="roundRect">
              <a:avLst>
                <a:gd name="adj" fmla="val 111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025012" y="1611085"/>
              <a:ext cx="2104571" cy="4513943"/>
            </a:xfrm>
            <a:prstGeom prst="roundRect">
              <a:avLst>
                <a:gd name="adj" fmla="val 111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260623" y="1611084"/>
              <a:ext cx="2104571" cy="4513943"/>
            </a:xfrm>
            <a:prstGeom prst="roundRect">
              <a:avLst>
                <a:gd name="adj" fmla="val 111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553790" y="6371771"/>
            <a:ext cx="110431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63139" y="2800836"/>
            <a:ext cx="1812634" cy="3323987"/>
          </a:xfrm>
          <a:prstGeom prst="rect">
            <a:avLst/>
          </a:prstGeom>
        </p:spPr>
        <p:txBody>
          <a:bodyPr wrap="square">
            <a:spAutoFit/>
          </a:bodyPr>
          <a:lstStyle/>
          <a:p>
            <a:pPr>
              <a:lnSpc>
                <a:spcPct val="150000"/>
              </a:lnSpc>
            </a:pPr>
            <a:r>
              <a:rPr lang="zh-CN" altLang="zh-CN" sz="1200" dirty="0"/>
              <a:t>原计划选择的是最新的</a:t>
            </a:r>
            <a:r>
              <a:rPr lang="en-US" altLang="zh-CN" sz="1200" dirty="0"/>
              <a:t>MPP</a:t>
            </a:r>
            <a:r>
              <a:rPr lang="zh-CN" altLang="zh-CN" sz="1200" dirty="0"/>
              <a:t>数据库</a:t>
            </a:r>
            <a:r>
              <a:rPr lang="en-US" altLang="zh-CN" sz="1200" dirty="0" err="1"/>
              <a:t>greenPlum</a:t>
            </a:r>
            <a:r>
              <a:rPr lang="en-US" altLang="zh-CN" sz="1200" dirty="0"/>
              <a:t> , </a:t>
            </a:r>
            <a:r>
              <a:rPr lang="en-US" altLang="zh-CN" sz="1200" dirty="0" err="1"/>
              <a:t>greenPlum</a:t>
            </a:r>
            <a:r>
              <a:rPr lang="en-US" altLang="zh-CN" sz="1200" dirty="0"/>
              <a:t> </a:t>
            </a:r>
            <a:r>
              <a:rPr lang="zh-CN" altLang="zh-CN" sz="1200" dirty="0"/>
              <a:t>是基于</a:t>
            </a:r>
            <a:r>
              <a:rPr lang="en-US" altLang="zh-CN" sz="1200" dirty="0"/>
              <a:t>PostgreSQL</a:t>
            </a:r>
            <a:r>
              <a:rPr lang="zh-CN" altLang="zh-CN" sz="1200" dirty="0"/>
              <a:t>的分布式数据库，但是由于学习成本较高将这部分替换成了基于</a:t>
            </a:r>
            <a:r>
              <a:rPr lang="en-US" altLang="zh-CN" sz="1200" dirty="0" err="1"/>
              <a:t>Mysql</a:t>
            </a:r>
            <a:r>
              <a:rPr lang="zh-CN" altLang="zh-CN" sz="1200" dirty="0"/>
              <a:t>利用</a:t>
            </a:r>
            <a:r>
              <a:rPr lang="en-US" altLang="zh-CN" sz="1200" dirty="0" err="1"/>
              <a:t>Mycat</a:t>
            </a:r>
            <a:r>
              <a:rPr lang="zh-CN" altLang="zh-CN" sz="1200" dirty="0"/>
              <a:t>连接的分布式数据库，但是这种方式不太适合实时的场景</a:t>
            </a:r>
            <a:r>
              <a:rPr lang="zh-CN" altLang="zh-CN" sz="1600" dirty="0"/>
              <a:t>。</a:t>
            </a:r>
          </a:p>
          <a:p>
            <a:pPr>
              <a:lnSpc>
                <a:spcPct val="150000"/>
              </a:lnSpc>
            </a:pPr>
            <a:endParaRPr lang="zh-CN" altLang="en-US" sz="1600" dirty="0">
              <a:latin typeface="华文楷体" panose="02010600040101010101" pitchFamily="2" charset="-122"/>
              <a:ea typeface="华文楷体" panose="02010600040101010101" pitchFamily="2" charset="-122"/>
            </a:endParaRPr>
          </a:p>
        </p:txBody>
      </p:sp>
      <p:sp>
        <p:nvSpPr>
          <p:cNvPr id="35" name="任意多边形 34"/>
          <p:cNvSpPr/>
          <p:nvPr/>
        </p:nvSpPr>
        <p:spPr>
          <a:xfrm>
            <a:off x="9492343" y="6064776"/>
            <a:ext cx="164481" cy="222788"/>
          </a:xfrm>
          <a:custGeom>
            <a:avLst/>
            <a:gdLst>
              <a:gd name="connsiteX0" fmla="*/ 0 w 164481"/>
              <a:gd name="connsiteY0" fmla="*/ 0 h 222788"/>
              <a:gd name="connsiteX1" fmla="*/ 143320 w 164481"/>
              <a:gd name="connsiteY1" fmla="*/ 216219 h 222788"/>
              <a:gd name="connsiteX2" fmla="*/ 164481 w 164481"/>
              <a:gd name="connsiteY2" fmla="*/ 222788 h 222788"/>
              <a:gd name="connsiteX3" fmla="*/ 0 w 164481"/>
              <a:gd name="connsiteY3" fmla="*/ 222788 h 222788"/>
              <a:gd name="connsiteX4" fmla="*/ 0 w 164481"/>
              <a:gd name="connsiteY4" fmla="*/ 0 h 22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81" h="222788">
                <a:moveTo>
                  <a:pt x="0" y="0"/>
                </a:moveTo>
                <a:cubicBezTo>
                  <a:pt x="0" y="97199"/>
                  <a:pt x="59097" y="180596"/>
                  <a:pt x="143320" y="216219"/>
                </a:cubicBezTo>
                <a:lnTo>
                  <a:pt x="164481" y="222788"/>
                </a:lnTo>
                <a:lnTo>
                  <a:pt x="0" y="22278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1432434" y="6064776"/>
            <a:ext cx="164480" cy="222788"/>
          </a:xfrm>
          <a:custGeom>
            <a:avLst/>
            <a:gdLst>
              <a:gd name="connsiteX0" fmla="*/ 164480 w 164480"/>
              <a:gd name="connsiteY0" fmla="*/ 0 h 222788"/>
              <a:gd name="connsiteX1" fmla="*/ 164480 w 164480"/>
              <a:gd name="connsiteY1" fmla="*/ 222788 h 222788"/>
              <a:gd name="connsiteX2" fmla="*/ 0 w 164480"/>
              <a:gd name="connsiteY2" fmla="*/ 222788 h 222788"/>
              <a:gd name="connsiteX3" fmla="*/ 21160 w 164480"/>
              <a:gd name="connsiteY3" fmla="*/ 216219 h 222788"/>
              <a:gd name="connsiteX4" fmla="*/ 164480 w 164480"/>
              <a:gd name="connsiteY4" fmla="*/ 0 h 22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80" h="222788">
                <a:moveTo>
                  <a:pt x="164480" y="0"/>
                </a:moveTo>
                <a:lnTo>
                  <a:pt x="164480" y="222788"/>
                </a:lnTo>
                <a:lnTo>
                  <a:pt x="0" y="222788"/>
                </a:lnTo>
                <a:lnTo>
                  <a:pt x="21160" y="216219"/>
                </a:lnTo>
                <a:cubicBezTo>
                  <a:pt x="105383" y="180596"/>
                  <a:pt x="164480" y="97199"/>
                  <a:pt x="1644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656824" y="6287564"/>
            <a:ext cx="1775610" cy="11872"/>
          </a:xfrm>
          <a:custGeom>
            <a:avLst/>
            <a:gdLst>
              <a:gd name="connsiteX0" fmla="*/ 0 w 1775610"/>
              <a:gd name="connsiteY0" fmla="*/ 0 h 11872"/>
              <a:gd name="connsiteX1" fmla="*/ 1775610 w 1775610"/>
              <a:gd name="connsiteY1" fmla="*/ 0 h 11872"/>
              <a:gd name="connsiteX2" fmla="*/ 1752722 w 1775610"/>
              <a:gd name="connsiteY2" fmla="*/ 7105 h 11872"/>
              <a:gd name="connsiteX3" fmla="*/ 1705430 w 1775610"/>
              <a:gd name="connsiteY3" fmla="*/ 11872 h 11872"/>
              <a:gd name="connsiteX4" fmla="*/ 70179 w 1775610"/>
              <a:gd name="connsiteY4" fmla="*/ 11872 h 11872"/>
              <a:gd name="connsiteX5" fmla="*/ 22887 w 1775610"/>
              <a:gd name="connsiteY5" fmla="*/ 7105 h 11872"/>
              <a:gd name="connsiteX6" fmla="*/ 0 w 1775610"/>
              <a:gd name="connsiteY6" fmla="*/ 0 h 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610" h="11872">
                <a:moveTo>
                  <a:pt x="0" y="0"/>
                </a:moveTo>
                <a:lnTo>
                  <a:pt x="1775610" y="0"/>
                </a:lnTo>
                <a:lnTo>
                  <a:pt x="1752722" y="7105"/>
                </a:lnTo>
                <a:cubicBezTo>
                  <a:pt x="1737447" y="10231"/>
                  <a:pt x="1721630" y="11872"/>
                  <a:pt x="1705430" y="11872"/>
                </a:cubicBezTo>
                <a:lnTo>
                  <a:pt x="70179" y="11872"/>
                </a:lnTo>
                <a:cubicBezTo>
                  <a:pt x="53979" y="11872"/>
                  <a:pt x="38163" y="10231"/>
                  <a:pt x="22887" y="710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553790" y="1444810"/>
            <a:ext cx="2104571" cy="565211"/>
          </a:xfrm>
          <a:custGeom>
            <a:avLst/>
            <a:gdLst>
              <a:gd name="connsiteX0" fmla="*/ 234660 w 2104571"/>
              <a:gd name="connsiteY0" fmla="*/ 0 h 565211"/>
              <a:gd name="connsiteX1" fmla="*/ 1869911 w 2104571"/>
              <a:gd name="connsiteY1" fmla="*/ 0 h 565211"/>
              <a:gd name="connsiteX2" fmla="*/ 2104571 w 2104571"/>
              <a:gd name="connsiteY2" fmla="*/ 234660 h 565211"/>
              <a:gd name="connsiteX3" fmla="*/ 2104571 w 2104571"/>
              <a:gd name="connsiteY3" fmla="*/ 565211 h 565211"/>
              <a:gd name="connsiteX4" fmla="*/ 0 w 2104571"/>
              <a:gd name="connsiteY4" fmla="*/ 565211 h 565211"/>
              <a:gd name="connsiteX5" fmla="*/ 0 w 2104571"/>
              <a:gd name="connsiteY5" fmla="*/ 234660 h 565211"/>
              <a:gd name="connsiteX6" fmla="*/ 234660 w 2104571"/>
              <a:gd name="connsiteY6" fmla="*/ 0 h 56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571" h="565211">
                <a:moveTo>
                  <a:pt x="234660" y="0"/>
                </a:moveTo>
                <a:lnTo>
                  <a:pt x="1869911" y="0"/>
                </a:lnTo>
                <a:cubicBezTo>
                  <a:pt x="1999510" y="0"/>
                  <a:pt x="2104571" y="105061"/>
                  <a:pt x="2104571" y="234660"/>
                </a:cubicBezTo>
                <a:lnTo>
                  <a:pt x="2104571" y="565211"/>
                </a:lnTo>
                <a:lnTo>
                  <a:pt x="0" y="565211"/>
                </a:lnTo>
                <a:lnTo>
                  <a:pt x="0" y="234660"/>
                </a:lnTo>
                <a:cubicBezTo>
                  <a:pt x="0" y="105061"/>
                  <a:pt x="105061" y="0"/>
                  <a:pt x="234660" y="0"/>
                </a:cubicBezTo>
                <a:close/>
              </a:path>
            </a:pathLst>
          </a:cu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方正综艺简体" panose="02010601030101010101" pitchFamily="2" charset="-122"/>
                <a:ea typeface="方正综艺简体" panose="02010601030101010101" pitchFamily="2" charset="-122"/>
              </a:rPr>
              <a:t>STEP 1</a:t>
            </a:r>
            <a:endParaRPr lang="zh-CN" altLang="en-US" sz="2400" dirty="0">
              <a:latin typeface="方正综艺简体" panose="02010601030101010101" pitchFamily="2" charset="-122"/>
              <a:ea typeface="方正综艺简体" panose="02010601030101010101" pitchFamily="2" charset="-122"/>
            </a:endParaRPr>
          </a:p>
        </p:txBody>
      </p:sp>
      <p:sp>
        <p:nvSpPr>
          <p:cNvPr id="39" name="任意多边形 38"/>
          <p:cNvSpPr/>
          <p:nvPr/>
        </p:nvSpPr>
        <p:spPr>
          <a:xfrm>
            <a:off x="2785510" y="1444810"/>
            <a:ext cx="2104571" cy="565211"/>
          </a:xfrm>
          <a:custGeom>
            <a:avLst/>
            <a:gdLst>
              <a:gd name="connsiteX0" fmla="*/ 234660 w 2104571"/>
              <a:gd name="connsiteY0" fmla="*/ 0 h 565211"/>
              <a:gd name="connsiteX1" fmla="*/ 1869911 w 2104571"/>
              <a:gd name="connsiteY1" fmla="*/ 0 h 565211"/>
              <a:gd name="connsiteX2" fmla="*/ 2104571 w 2104571"/>
              <a:gd name="connsiteY2" fmla="*/ 234660 h 565211"/>
              <a:gd name="connsiteX3" fmla="*/ 2104571 w 2104571"/>
              <a:gd name="connsiteY3" fmla="*/ 565211 h 565211"/>
              <a:gd name="connsiteX4" fmla="*/ 0 w 2104571"/>
              <a:gd name="connsiteY4" fmla="*/ 565211 h 565211"/>
              <a:gd name="connsiteX5" fmla="*/ 0 w 2104571"/>
              <a:gd name="connsiteY5" fmla="*/ 234660 h 565211"/>
              <a:gd name="connsiteX6" fmla="*/ 234660 w 2104571"/>
              <a:gd name="connsiteY6" fmla="*/ 0 h 56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571" h="565211">
                <a:moveTo>
                  <a:pt x="234660" y="0"/>
                </a:moveTo>
                <a:lnTo>
                  <a:pt x="1869911" y="0"/>
                </a:lnTo>
                <a:cubicBezTo>
                  <a:pt x="1999510" y="0"/>
                  <a:pt x="2104571" y="105061"/>
                  <a:pt x="2104571" y="234660"/>
                </a:cubicBezTo>
                <a:lnTo>
                  <a:pt x="2104571" y="565211"/>
                </a:lnTo>
                <a:lnTo>
                  <a:pt x="0" y="565211"/>
                </a:lnTo>
                <a:lnTo>
                  <a:pt x="0" y="234660"/>
                </a:lnTo>
                <a:cubicBezTo>
                  <a:pt x="0" y="105061"/>
                  <a:pt x="105061" y="0"/>
                  <a:pt x="234660" y="0"/>
                </a:cubicBezTo>
                <a:close/>
              </a:path>
            </a:pathLst>
          </a:cu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方正综艺简体" panose="02010601030101010101" pitchFamily="2" charset="-122"/>
                <a:ea typeface="方正综艺简体" panose="02010601030101010101" pitchFamily="2" charset="-122"/>
              </a:rPr>
              <a:t>STEP 2</a:t>
            </a:r>
            <a:endParaRPr lang="zh-CN" altLang="en-US" sz="2400" dirty="0">
              <a:latin typeface="方正综艺简体" panose="02010601030101010101" pitchFamily="2" charset="-122"/>
              <a:ea typeface="方正综艺简体" panose="02010601030101010101" pitchFamily="2" charset="-122"/>
            </a:endParaRPr>
          </a:p>
        </p:txBody>
      </p:sp>
      <p:sp>
        <p:nvSpPr>
          <p:cNvPr id="40" name="任意多边形 39"/>
          <p:cNvSpPr/>
          <p:nvPr/>
        </p:nvSpPr>
        <p:spPr>
          <a:xfrm>
            <a:off x="5023066" y="1436913"/>
            <a:ext cx="2104571" cy="565211"/>
          </a:xfrm>
          <a:custGeom>
            <a:avLst/>
            <a:gdLst>
              <a:gd name="connsiteX0" fmla="*/ 234660 w 2104571"/>
              <a:gd name="connsiteY0" fmla="*/ 0 h 565211"/>
              <a:gd name="connsiteX1" fmla="*/ 1869911 w 2104571"/>
              <a:gd name="connsiteY1" fmla="*/ 0 h 565211"/>
              <a:gd name="connsiteX2" fmla="*/ 2104571 w 2104571"/>
              <a:gd name="connsiteY2" fmla="*/ 234660 h 565211"/>
              <a:gd name="connsiteX3" fmla="*/ 2104571 w 2104571"/>
              <a:gd name="connsiteY3" fmla="*/ 565211 h 565211"/>
              <a:gd name="connsiteX4" fmla="*/ 0 w 2104571"/>
              <a:gd name="connsiteY4" fmla="*/ 565211 h 565211"/>
              <a:gd name="connsiteX5" fmla="*/ 0 w 2104571"/>
              <a:gd name="connsiteY5" fmla="*/ 234660 h 565211"/>
              <a:gd name="connsiteX6" fmla="*/ 234660 w 2104571"/>
              <a:gd name="connsiteY6" fmla="*/ 0 h 56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571" h="565211">
                <a:moveTo>
                  <a:pt x="234660" y="0"/>
                </a:moveTo>
                <a:lnTo>
                  <a:pt x="1869911" y="0"/>
                </a:lnTo>
                <a:cubicBezTo>
                  <a:pt x="1999510" y="0"/>
                  <a:pt x="2104571" y="105061"/>
                  <a:pt x="2104571" y="234660"/>
                </a:cubicBezTo>
                <a:lnTo>
                  <a:pt x="2104571" y="565211"/>
                </a:lnTo>
                <a:lnTo>
                  <a:pt x="0" y="565211"/>
                </a:lnTo>
                <a:lnTo>
                  <a:pt x="0" y="234660"/>
                </a:lnTo>
                <a:cubicBezTo>
                  <a:pt x="0" y="105061"/>
                  <a:pt x="105061" y="0"/>
                  <a:pt x="234660" y="0"/>
                </a:cubicBezTo>
                <a:close/>
              </a:path>
            </a:pathLst>
          </a:cu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方正综艺简体" panose="02010601030101010101" pitchFamily="2" charset="-122"/>
                <a:ea typeface="方正综艺简体" panose="02010601030101010101" pitchFamily="2" charset="-122"/>
              </a:rPr>
              <a:t>STEP 3</a:t>
            </a:r>
            <a:endParaRPr lang="zh-CN" altLang="en-US" sz="2400" dirty="0">
              <a:latin typeface="方正综艺简体" panose="02010601030101010101" pitchFamily="2" charset="-122"/>
              <a:ea typeface="方正综艺简体" panose="02010601030101010101" pitchFamily="2" charset="-122"/>
            </a:endParaRPr>
          </a:p>
        </p:txBody>
      </p:sp>
      <p:sp>
        <p:nvSpPr>
          <p:cNvPr id="41" name="任意多边形 40"/>
          <p:cNvSpPr/>
          <p:nvPr/>
        </p:nvSpPr>
        <p:spPr>
          <a:xfrm>
            <a:off x="7254786" y="1444810"/>
            <a:ext cx="2104571" cy="565211"/>
          </a:xfrm>
          <a:custGeom>
            <a:avLst/>
            <a:gdLst>
              <a:gd name="connsiteX0" fmla="*/ 234660 w 2104571"/>
              <a:gd name="connsiteY0" fmla="*/ 0 h 565211"/>
              <a:gd name="connsiteX1" fmla="*/ 1869911 w 2104571"/>
              <a:gd name="connsiteY1" fmla="*/ 0 h 565211"/>
              <a:gd name="connsiteX2" fmla="*/ 2104571 w 2104571"/>
              <a:gd name="connsiteY2" fmla="*/ 234660 h 565211"/>
              <a:gd name="connsiteX3" fmla="*/ 2104571 w 2104571"/>
              <a:gd name="connsiteY3" fmla="*/ 565211 h 565211"/>
              <a:gd name="connsiteX4" fmla="*/ 0 w 2104571"/>
              <a:gd name="connsiteY4" fmla="*/ 565211 h 565211"/>
              <a:gd name="connsiteX5" fmla="*/ 0 w 2104571"/>
              <a:gd name="connsiteY5" fmla="*/ 234660 h 565211"/>
              <a:gd name="connsiteX6" fmla="*/ 234660 w 2104571"/>
              <a:gd name="connsiteY6" fmla="*/ 0 h 56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571" h="565211">
                <a:moveTo>
                  <a:pt x="234660" y="0"/>
                </a:moveTo>
                <a:lnTo>
                  <a:pt x="1869911" y="0"/>
                </a:lnTo>
                <a:cubicBezTo>
                  <a:pt x="1999510" y="0"/>
                  <a:pt x="2104571" y="105061"/>
                  <a:pt x="2104571" y="234660"/>
                </a:cubicBezTo>
                <a:lnTo>
                  <a:pt x="2104571" y="565211"/>
                </a:lnTo>
                <a:lnTo>
                  <a:pt x="0" y="565211"/>
                </a:lnTo>
                <a:lnTo>
                  <a:pt x="0" y="234660"/>
                </a:lnTo>
                <a:cubicBezTo>
                  <a:pt x="0" y="105061"/>
                  <a:pt x="105061" y="0"/>
                  <a:pt x="234660" y="0"/>
                </a:cubicBezTo>
                <a:close/>
              </a:path>
            </a:pathLst>
          </a:cu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方正综艺简体" panose="02010601030101010101" pitchFamily="2" charset="-122"/>
                <a:ea typeface="方正综艺简体" panose="02010601030101010101" pitchFamily="2" charset="-122"/>
              </a:rPr>
              <a:t>STEP 4</a:t>
            </a:r>
            <a:endParaRPr lang="zh-CN" altLang="en-US" sz="2400" dirty="0">
              <a:latin typeface="方正综艺简体" panose="02010601030101010101" pitchFamily="2" charset="-122"/>
              <a:ea typeface="方正综艺简体" panose="02010601030101010101" pitchFamily="2" charset="-122"/>
            </a:endParaRPr>
          </a:p>
        </p:txBody>
      </p:sp>
      <p:sp>
        <p:nvSpPr>
          <p:cNvPr id="44" name="矩形 43"/>
          <p:cNvSpPr/>
          <p:nvPr/>
        </p:nvSpPr>
        <p:spPr>
          <a:xfrm>
            <a:off x="865184" y="2210940"/>
            <a:ext cx="1481782" cy="400110"/>
          </a:xfrm>
          <a:prstGeom prst="rect">
            <a:avLst/>
          </a:prstGeom>
        </p:spPr>
        <p:txBody>
          <a:bodyPr wrap="square">
            <a:spAutoFit/>
          </a:bodyPr>
          <a:lstStyle/>
          <a:p>
            <a:r>
              <a:rPr lang="zh-CN" altLang="en-US" sz="2000" b="1" dirty="0" smtClean="0">
                <a:solidFill>
                  <a:srgbClr val="5284A1"/>
                </a:solidFill>
                <a:latin typeface="微软雅黑" panose="020B0503020204020204" pitchFamily="34" charset="-122"/>
                <a:ea typeface="微软雅黑" panose="020B0503020204020204" pitchFamily="34" charset="-122"/>
              </a:rPr>
              <a:t>数据库选型</a:t>
            </a:r>
            <a:endParaRPr lang="zh-CN" altLang="en-US" sz="2000" b="1" dirty="0">
              <a:solidFill>
                <a:srgbClr val="5284A1"/>
              </a:solidFill>
              <a:latin typeface="微软雅黑" panose="020B0503020204020204" pitchFamily="34" charset="-122"/>
              <a:ea typeface="微软雅黑" panose="020B0503020204020204" pitchFamily="34" charset="-122"/>
            </a:endParaRPr>
          </a:p>
        </p:txBody>
      </p:sp>
      <p:sp>
        <p:nvSpPr>
          <p:cNvPr id="47" name="矩形 46"/>
          <p:cNvSpPr/>
          <p:nvPr/>
        </p:nvSpPr>
        <p:spPr>
          <a:xfrm>
            <a:off x="3071012" y="2218681"/>
            <a:ext cx="1481782" cy="707886"/>
          </a:xfrm>
          <a:prstGeom prst="rect">
            <a:avLst/>
          </a:prstGeom>
        </p:spPr>
        <p:txBody>
          <a:bodyPr wrap="square">
            <a:spAutoFit/>
          </a:bodyPr>
          <a:lstStyle/>
          <a:p>
            <a:r>
              <a:rPr lang="zh-CN" altLang="en-US" sz="2000" b="1" dirty="0" smtClean="0">
                <a:solidFill>
                  <a:srgbClr val="5284A1"/>
                </a:solidFill>
                <a:latin typeface="微软雅黑" panose="020B0503020204020204" pitchFamily="34" charset="-122"/>
                <a:ea typeface="微软雅黑" panose="020B0503020204020204" pitchFamily="34" charset="-122"/>
              </a:rPr>
              <a:t>作业调度部分的删除</a:t>
            </a:r>
            <a:endParaRPr lang="zh-CN" altLang="en-US" sz="2000" b="1" dirty="0">
              <a:solidFill>
                <a:srgbClr val="5284A1"/>
              </a:solidFill>
              <a:latin typeface="微软雅黑" panose="020B0503020204020204" pitchFamily="34" charset="-122"/>
              <a:ea typeface="微软雅黑" panose="020B0503020204020204" pitchFamily="34" charset="-122"/>
            </a:endParaRPr>
          </a:p>
        </p:txBody>
      </p:sp>
      <p:sp>
        <p:nvSpPr>
          <p:cNvPr id="48" name="矩形 47"/>
          <p:cNvSpPr/>
          <p:nvPr/>
        </p:nvSpPr>
        <p:spPr>
          <a:xfrm>
            <a:off x="3041819" y="2968670"/>
            <a:ext cx="1580277" cy="2619820"/>
          </a:xfrm>
          <a:prstGeom prst="rect">
            <a:avLst/>
          </a:prstGeom>
        </p:spPr>
        <p:txBody>
          <a:bodyPr wrap="square">
            <a:spAutoFit/>
          </a:bodyPr>
          <a:lstStyle/>
          <a:p>
            <a:pPr>
              <a:lnSpc>
                <a:spcPct val="150000"/>
              </a:lnSpc>
            </a:pPr>
            <a:r>
              <a:rPr lang="zh-CN" altLang="zh-CN" sz="1200" dirty="0"/>
              <a:t>开题的时候考虑到工作量的问题，将调度的部分加入，考虑到本课题的主题的是预测、实时作业两部分，与调度系统的关联不大，所以现在这一版将原调度部分删除。</a:t>
            </a:r>
          </a:p>
          <a:p>
            <a:pPr>
              <a:lnSpc>
                <a:spcPct val="150000"/>
              </a:lnSpc>
            </a:pPr>
            <a:endParaRPr lang="zh-CN" altLang="en-US" sz="1600" dirty="0">
              <a:latin typeface="华文楷体" panose="02010600040101010101" pitchFamily="2" charset="-122"/>
              <a:ea typeface="华文楷体" panose="02010600040101010101" pitchFamily="2" charset="-122"/>
            </a:endParaRPr>
          </a:p>
        </p:txBody>
      </p:sp>
      <p:sp>
        <p:nvSpPr>
          <p:cNvPr id="51" name="矩形 50"/>
          <p:cNvSpPr/>
          <p:nvPr/>
        </p:nvSpPr>
        <p:spPr>
          <a:xfrm>
            <a:off x="5113342" y="2260784"/>
            <a:ext cx="2006608" cy="707886"/>
          </a:xfrm>
          <a:prstGeom prst="rect">
            <a:avLst/>
          </a:prstGeom>
        </p:spPr>
        <p:txBody>
          <a:bodyPr wrap="square">
            <a:spAutoFit/>
          </a:bodyPr>
          <a:lstStyle/>
          <a:p>
            <a:r>
              <a:rPr lang="zh-CN" altLang="zh-CN" sz="2000" b="1" dirty="0">
                <a:solidFill>
                  <a:srgbClr val="5284A1"/>
                </a:solidFill>
                <a:latin typeface="微软雅黑" panose="020B0503020204020204" pitchFamily="34" charset="-122"/>
                <a:ea typeface="微软雅黑" panose="020B0503020204020204" pitchFamily="34" charset="-122"/>
              </a:rPr>
              <a:t>预测对象的改变</a:t>
            </a:r>
          </a:p>
          <a:p>
            <a:endParaRPr lang="zh-CN" altLang="en-US" sz="2000" b="1" dirty="0">
              <a:solidFill>
                <a:srgbClr val="5284A1"/>
              </a:solidFill>
              <a:latin typeface="微软雅黑" panose="020B0503020204020204" pitchFamily="34" charset="-122"/>
              <a:ea typeface="微软雅黑" panose="020B0503020204020204" pitchFamily="34" charset="-122"/>
            </a:endParaRPr>
          </a:p>
        </p:txBody>
      </p:sp>
      <p:sp>
        <p:nvSpPr>
          <p:cNvPr id="52" name="矩形 51"/>
          <p:cNvSpPr/>
          <p:nvPr/>
        </p:nvSpPr>
        <p:spPr>
          <a:xfrm>
            <a:off x="5266651" y="2949309"/>
            <a:ext cx="1688863" cy="2250488"/>
          </a:xfrm>
          <a:prstGeom prst="rect">
            <a:avLst/>
          </a:prstGeom>
        </p:spPr>
        <p:txBody>
          <a:bodyPr wrap="square">
            <a:spAutoFit/>
          </a:bodyPr>
          <a:lstStyle/>
          <a:p>
            <a:pPr>
              <a:lnSpc>
                <a:spcPct val="150000"/>
              </a:lnSpc>
            </a:pPr>
            <a:r>
              <a:rPr lang="zh-CN" altLang="zh-CN" sz="1600" dirty="0"/>
              <a:t>这里只预测的对象是个股（主要是平安银行），没有预测行情部分。</a:t>
            </a:r>
          </a:p>
          <a:p>
            <a:pPr>
              <a:lnSpc>
                <a:spcPct val="150000"/>
              </a:lnSpc>
            </a:pPr>
            <a:endParaRPr lang="zh-CN" altLang="en-US" sz="1600" dirty="0">
              <a:latin typeface="华文楷体" panose="02010600040101010101" pitchFamily="2" charset="-122"/>
              <a:ea typeface="华文楷体" panose="02010600040101010101" pitchFamily="2" charset="-122"/>
            </a:endParaRPr>
          </a:p>
        </p:txBody>
      </p:sp>
      <p:sp>
        <p:nvSpPr>
          <p:cNvPr id="57" name="矩形 56"/>
          <p:cNvSpPr/>
          <p:nvPr/>
        </p:nvSpPr>
        <p:spPr>
          <a:xfrm>
            <a:off x="7673273" y="2210940"/>
            <a:ext cx="1510141" cy="707886"/>
          </a:xfrm>
          <a:prstGeom prst="rect">
            <a:avLst/>
          </a:prstGeom>
        </p:spPr>
        <p:txBody>
          <a:bodyPr wrap="square">
            <a:spAutoFit/>
          </a:bodyPr>
          <a:lstStyle/>
          <a:p>
            <a:r>
              <a:rPr lang="zh-CN" altLang="en-US" sz="2000" b="1" dirty="0" smtClean="0">
                <a:solidFill>
                  <a:srgbClr val="5284A1"/>
                </a:solidFill>
                <a:latin typeface="微软雅黑" panose="020B0503020204020204" pitchFamily="34" charset="-122"/>
                <a:ea typeface="微软雅黑" panose="020B0503020204020204" pitchFamily="34" charset="-122"/>
              </a:rPr>
              <a:t>预测研究</a:t>
            </a:r>
            <a:r>
              <a:rPr lang="zh-CN" altLang="en-US" sz="2000" b="1" smtClean="0">
                <a:solidFill>
                  <a:srgbClr val="5284A1"/>
                </a:solidFill>
                <a:latin typeface="微软雅黑" panose="020B0503020204020204" pitchFamily="34" charset="-122"/>
                <a:ea typeface="微软雅黑" panose="020B0503020204020204" pitchFamily="34" charset="-122"/>
              </a:rPr>
              <a:t>方法的改变</a:t>
            </a:r>
            <a:endParaRPr lang="zh-CN" altLang="en-US" sz="2000" b="1" dirty="0">
              <a:solidFill>
                <a:srgbClr val="5284A1"/>
              </a:solidFill>
              <a:latin typeface="微软雅黑" panose="020B0503020204020204" pitchFamily="34" charset="-122"/>
              <a:ea typeface="微软雅黑" panose="020B0503020204020204" pitchFamily="34" charset="-122"/>
            </a:endParaRPr>
          </a:p>
        </p:txBody>
      </p:sp>
      <p:sp>
        <p:nvSpPr>
          <p:cNvPr id="58" name="矩形 57"/>
          <p:cNvSpPr/>
          <p:nvPr/>
        </p:nvSpPr>
        <p:spPr>
          <a:xfrm>
            <a:off x="7471734" y="3339739"/>
            <a:ext cx="1711680" cy="1077218"/>
          </a:xfrm>
          <a:prstGeom prst="rect">
            <a:avLst/>
          </a:prstGeom>
        </p:spPr>
        <p:txBody>
          <a:bodyPr wrap="square">
            <a:spAutoFit/>
          </a:bodyPr>
          <a:lstStyle/>
          <a:p>
            <a:r>
              <a:rPr lang="zh-CN" altLang="zh-CN" sz="1600" dirty="0"/>
              <a:t>特征选择的方法由原计划的奇异值分解改为卡方检验</a:t>
            </a:r>
            <a:endParaRPr lang="zh-CN" altLang="en-US" sz="1600" dirty="0"/>
          </a:p>
        </p:txBody>
      </p:sp>
      <p:sp>
        <p:nvSpPr>
          <p:cNvPr id="67" name="矩形 66"/>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a:solidFill>
                  <a:schemeClr val="bg1"/>
                </a:solidFill>
                <a:latin typeface="文悦新青年体 (非商业使用) W8" pitchFamily="50" charset="-122"/>
                <a:ea typeface="文悦新青年体 (非商业使用) W8" pitchFamily="50" charset="-122"/>
              </a:rPr>
              <a:t>四</a:t>
            </a:r>
          </a:p>
        </p:txBody>
      </p:sp>
      <p:sp>
        <p:nvSpPr>
          <p:cNvPr id="68" name="文本框 67"/>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909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343998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总体设计</a:t>
              </a:r>
              <a:endPar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sp>
        <p:nvSpPr>
          <p:cNvPr id="7" name="矩形 6"/>
          <p:cNvSpPr/>
          <p:nvPr/>
        </p:nvSpPr>
        <p:spPr>
          <a:xfrm>
            <a:off x="553790" y="2312790"/>
            <a:ext cx="4919731" cy="4431983"/>
          </a:xfrm>
          <a:prstGeom prst="rect">
            <a:avLst/>
          </a:prstGeom>
        </p:spPr>
        <p:txBody>
          <a:bodyPr wrap="square">
            <a:spAutoFit/>
          </a:bodyPr>
          <a:lstStyle/>
          <a:p>
            <a:pPr>
              <a:lnSpc>
                <a:spcPct val="150000"/>
              </a:lnSpc>
            </a:pPr>
            <a:endParaRPr lang="en-US" altLang="zh-CN" sz="1600" dirty="0" smtClean="0">
              <a:latin typeface="华文楷体" panose="02010600040101010101" pitchFamily="2" charset="-122"/>
              <a:ea typeface="华文楷体" panose="02010600040101010101" pitchFamily="2" charset="-122"/>
            </a:endParaRPr>
          </a:p>
          <a:p>
            <a:r>
              <a:rPr lang="zh-CN" altLang="zh-CN" dirty="0" smtClean="0">
                <a:latin typeface="华文楷体" panose="02010600040101010101" pitchFamily="2" charset="-122"/>
                <a:ea typeface="华文楷体" panose="02010600040101010101" pitchFamily="2" charset="-122"/>
              </a:rPr>
              <a:t>目前功能</a:t>
            </a:r>
            <a:r>
              <a:rPr lang="zh-CN" altLang="en-US" dirty="0" smtClean="0">
                <a:latin typeface="华文楷体" panose="02010600040101010101" pitchFamily="2" charset="-122"/>
                <a:ea typeface="华文楷体" panose="02010600040101010101" pitchFamily="2" charset="-122"/>
              </a:rPr>
              <a:t>模块</a:t>
            </a:r>
            <a:r>
              <a:rPr lang="zh-CN" altLang="zh-CN" dirty="0" smtClean="0">
                <a:latin typeface="华文楷体" panose="02010600040101010101" pitchFamily="2" charset="-122"/>
                <a:ea typeface="华文楷体" panose="02010600040101010101" pitchFamily="2" charset="-122"/>
              </a:rPr>
              <a:t>分</a:t>
            </a:r>
            <a:r>
              <a:rPr lang="zh-CN" altLang="zh-CN" dirty="0">
                <a:latin typeface="华文楷体" panose="02010600040101010101" pitchFamily="2" charset="-122"/>
                <a:ea typeface="华文楷体" panose="02010600040101010101" pitchFamily="2" charset="-122"/>
              </a:rPr>
              <a:t>为</a:t>
            </a:r>
            <a:r>
              <a:rPr lang="zh-CN" altLang="zh-CN" dirty="0" smtClean="0">
                <a:latin typeface="华文楷体" panose="02010600040101010101" pitchFamily="2" charset="-122"/>
                <a:ea typeface="华文楷体" panose="02010600040101010101" pitchFamily="2" charset="-122"/>
              </a:rPr>
              <a:t>两</a:t>
            </a:r>
            <a:r>
              <a:rPr lang="zh-CN" altLang="en-US" dirty="0" smtClean="0">
                <a:latin typeface="华文楷体" panose="02010600040101010101" pitchFamily="2" charset="-122"/>
                <a:ea typeface="华文楷体" panose="02010600040101010101" pitchFamily="2" charset="-122"/>
              </a:rPr>
              <a:t>类</a:t>
            </a:r>
            <a:r>
              <a:rPr lang="zh-CN" altLang="zh-CN"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endParaRPr lang="zh-CN" altLang="zh-CN" dirty="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一、</a:t>
            </a:r>
            <a:r>
              <a:rPr lang="zh-CN" altLang="zh-CN" dirty="0" smtClean="0">
                <a:latin typeface="华文楷体" panose="02010600040101010101" pitchFamily="2" charset="-122"/>
                <a:ea typeface="华文楷体" panose="02010600040101010101" pitchFamily="2" charset="-122"/>
              </a:rPr>
              <a:t>实时作业。这部分体现本文的工程性方面，包括实时文件入</a:t>
            </a:r>
            <a:r>
              <a:rPr lang="en-US" altLang="zh-CN" dirty="0" smtClean="0">
                <a:latin typeface="华文楷体" panose="02010600040101010101" pitchFamily="2" charset="-122"/>
                <a:ea typeface="华文楷体" panose="02010600040101010101" pitchFamily="2" charset="-122"/>
              </a:rPr>
              <a:t>Kafka</a:t>
            </a:r>
            <a:r>
              <a:rPr lang="zh-CN" altLang="zh-CN" dirty="0" smtClean="0">
                <a:latin typeface="华文楷体" panose="02010600040101010101" pitchFamily="2" charset="-122"/>
                <a:ea typeface="华文楷体" panose="02010600040101010101" pitchFamily="2" charset="-122"/>
              </a:rPr>
              <a:t>，实时静态字段附加、实时入库三大类。</a:t>
            </a:r>
            <a:r>
              <a:rPr lang="zh-CN" altLang="en-US" dirty="0" smtClean="0">
                <a:latin typeface="华文楷体" panose="02010600040101010101" pitchFamily="2" charset="-122"/>
                <a:ea typeface="华文楷体" panose="02010600040101010101" pitchFamily="2" charset="-122"/>
              </a:rPr>
              <a:t>三</a:t>
            </a:r>
            <a:r>
              <a:rPr lang="zh-CN" altLang="zh-CN" dirty="0" smtClean="0">
                <a:latin typeface="华文楷体" panose="02010600040101010101" pitchFamily="2" charset="-122"/>
                <a:ea typeface="华文楷体" panose="02010600040101010101" pitchFamily="2" charset="-122"/>
              </a:rPr>
              <a:t>类作业使用流水线方式运行，中间通过</a:t>
            </a:r>
            <a:r>
              <a:rPr lang="en-US" altLang="zh-CN" dirty="0" smtClean="0">
                <a:latin typeface="华文楷体" panose="02010600040101010101" pitchFamily="2" charset="-122"/>
                <a:ea typeface="华文楷体" panose="02010600040101010101" pitchFamily="2" charset="-122"/>
              </a:rPr>
              <a:t>Kafka</a:t>
            </a:r>
            <a:r>
              <a:rPr lang="zh-CN" altLang="zh-CN" dirty="0" smtClean="0">
                <a:latin typeface="华文楷体" panose="02010600040101010101" pitchFamily="2" charset="-122"/>
                <a:ea typeface="华文楷体" panose="02010600040101010101" pitchFamily="2" charset="-122"/>
              </a:rPr>
              <a:t>作为桥梁，上游程序生产消息而下游程序从</a:t>
            </a:r>
            <a:r>
              <a:rPr lang="en-US" altLang="zh-CN" dirty="0" smtClean="0">
                <a:latin typeface="华文楷体" panose="02010600040101010101" pitchFamily="2" charset="-122"/>
                <a:ea typeface="华文楷体" panose="02010600040101010101" pitchFamily="2" charset="-122"/>
              </a:rPr>
              <a:t>Kafka</a:t>
            </a:r>
            <a:r>
              <a:rPr lang="zh-CN" altLang="zh-CN" dirty="0" smtClean="0">
                <a:latin typeface="华文楷体" panose="02010600040101010101" pitchFamily="2" charset="-122"/>
                <a:ea typeface="华文楷体" panose="02010600040101010101" pitchFamily="2" charset="-122"/>
              </a:rPr>
              <a:t>消费。</a:t>
            </a:r>
            <a:endParaRPr lang="en-US" altLang="zh-CN" dirty="0" smtClean="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二、</a:t>
            </a:r>
            <a:r>
              <a:rPr lang="zh-CN" altLang="zh-CN" dirty="0" smtClean="0">
                <a:latin typeface="华文楷体" panose="02010600040101010101" pitchFamily="2" charset="-122"/>
                <a:ea typeface="华文楷体" panose="02010600040101010101" pitchFamily="2" charset="-122"/>
              </a:rPr>
              <a:t>实时</a:t>
            </a:r>
            <a:r>
              <a:rPr lang="zh-CN" altLang="zh-CN" dirty="0">
                <a:latin typeface="华文楷体" panose="02010600040101010101" pitchFamily="2" charset="-122"/>
                <a:ea typeface="华文楷体" panose="02010600040101010101" pitchFamily="2" charset="-122"/>
              </a:rPr>
              <a:t>预测算法。这部分体现本文的科学性方面，包括特征选择（卡方检验）、分类（逻辑回归）、预测（自回归</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移动平均模型）等知识。</a:t>
            </a:r>
          </a:p>
          <a:p>
            <a:pPr>
              <a:lnSpc>
                <a:spcPct val="150000"/>
              </a:lnSpc>
            </a:pPr>
            <a:endParaRPr lang="zh-CN" altLang="en-US" sz="1600" dirty="0">
              <a:latin typeface="华文楷体" panose="02010600040101010101" pitchFamily="2" charset="-122"/>
              <a:ea typeface="华文楷体" panose="02010600040101010101" pitchFamily="2" charset="-122"/>
            </a:endParaRPr>
          </a:p>
        </p:txBody>
      </p:sp>
      <p:cxnSp>
        <p:nvCxnSpPr>
          <p:cNvPr id="9" name="直接连接符 8"/>
          <p:cNvCxnSpPr/>
          <p:nvPr/>
        </p:nvCxnSpPr>
        <p:spPr>
          <a:xfrm>
            <a:off x="669701" y="22000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021" y="3005471"/>
            <a:ext cx="2628525" cy="559512"/>
          </a:xfrm>
          <a:prstGeom prst="rect">
            <a:avLst/>
          </a:prstGeom>
          <a:noFill/>
        </p:spPr>
        <p:txBody>
          <a:bodyPr wrap="square" rtlCol="0">
            <a:spAutoFit/>
          </a:bodyPr>
          <a:lstStyle/>
          <a:p>
            <a:pPr>
              <a:lnSpc>
                <a:spcPct val="150000"/>
              </a:lnSpc>
            </a:pPr>
            <a:endParaRPr lang="zh-CN" altLang="en-US" sz="2400" spc="300" dirty="0">
              <a:latin typeface="华文楷体" panose="02010600040101010101" pitchFamily="2" charset="-122"/>
              <a:ea typeface="华文楷体" panose="02010600040101010101" pitchFamily="2" charset="-122"/>
            </a:endParaRPr>
          </a:p>
        </p:txBody>
      </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2" name="图片 21" descr="屏幕快照%202018-03-25%20上午2.31.5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3819" y="1874335"/>
            <a:ext cx="5467985" cy="3200400"/>
          </a:xfrm>
          <a:prstGeom prst="rect">
            <a:avLst/>
          </a:prstGeom>
          <a:noFill/>
          <a:ln>
            <a:noFill/>
          </a:ln>
        </p:spPr>
      </p:pic>
      <p:sp>
        <p:nvSpPr>
          <p:cNvPr id="24" name="文本框 23"/>
          <p:cNvSpPr txBox="1"/>
          <p:nvPr/>
        </p:nvSpPr>
        <p:spPr>
          <a:xfrm>
            <a:off x="1165274" y="1432518"/>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功能模块</a:t>
            </a:r>
            <a:endParaRPr lang="zh-CN" altLang="en-US" sz="2400" spc="300" dirty="0">
              <a:latin typeface="华文楷体" panose="02010600040101010101" pitchFamily="2" charset="-122"/>
              <a:ea typeface="华文楷体" panose="02010600040101010101" pitchFamily="2" charset="-122"/>
            </a:endParaRPr>
          </a:p>
        </p:txBody>
      </p:sp>
      <p:sp>
        <p:nvSpPr>
          <p:cNvPr id="25" name="矩形 24"/>
          <p:cNvSpPr/>
          <p:nvPr/>
        </p:nvSpPr>
        <p:spPr>
          <a:xfrm>
            <a:off x="822101" y="1570839"/>
            <a:ext cx="343173" cy="401492"/>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261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343998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总体设计</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841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3062651" cy="559512"/>
            <a:chOff x="749252" y="1942757"/>
            <a:chExt cx="3062651" cy="559512"/>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系统架构</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589384471"/>
              </p:ext>
            </p:extLst>
          </p:nvPr>
        </p:nvGraphicFramePr>
        <p:xfrm>
          <a:off x="276895" y="2397791"/>
          <a:ext cx="5539705" cy="2809212"/>
        </p:xfrm>
        <a:graphic>
          <a:graphicData uri="http://schemas.openxmlformats.org/drawingml/2006/table">
            <a:tbl>
              <a:tblPr firstRow="1" firstCol="1">
                <a:tableStyleId>{5940675A-B579-460E-94D1-54222C63F5DA}</a:tableStyleId>
              </a:tblPr>
              <a:tblGrid>
                <a:gridCol w="1146257"/>
                <a:gridCol w="4393448"/>
              </a:tblGrid>
              <a:tr h="401316">
                <a:tc>
                  <a:txBody>
                    <a:bodyPr/>
                    <a:lstStyle/>
                    <a:p>
                      <a:pPr algn="ctr">
                        <a:lnSpc>
                          <a:spcPct val="125000"/>
                        </a:lnSpc>
                        <a:spcAft>
                          <a:spcPts val="0"/>
                        </a:spcAft>
                      </a:pPr>
                      <a:r>
                        <a:rPr lang="zh-CN" sz="1600" kern="100" dirty="0">
                          <a:effectLst/>
                          <a:latin typeface="STKaiti" charset="-122"/>
                          <a:ea typeface="STKaiti" charset="-122"/>
                          <a:cs typeface="STKaiti" charset="-122"/>
                        </a:rPr>
                        <a:t>中间件</a:t>
                      </a:r>
                      <a:endParaRPr lang="zh-CN" sz="16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dirty="0">
                          <a:effectLst/>
                          <a:latin typeface="STKaiti" charset="-122"/>
                          <a:ea typeface="STKaiti" charset="-122"/>
                          <a:cs typeface="STKaiti" charset="-122"/>
                        </a:rPr>
                        <a:t>功能</a:t>
                      </a:r>
                      <a:endParaRPr lang="zh-CN" sz="1600" dirty="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a:effectLst/>
                          <a:latin typeface="STKaiti" charset="-122"/>
                          <a:ea typeface="STKaiti" charset="-122"/>
                          <a:cs typeface="STKaiti" charset="-122"/>
                        </a:rPr>
                        <a:t>HDFS</a:t>
                      </a:r>
                      <a:endParaRPr lang="zh-CN" sz="160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dirty="0">
                          <a:effectLst/>
                          <a:latin typeface="STKaiti" charset="-122"/>
                          <a:ea typeface="STKaiti" charset="-122"/>
                          <a:cs typeface="STKaiti" charset="-122"/>
                        </a:rPr>
                        <a:t>一个高可用的分布式文件系统</a:t>
                      </a:r>
                      <a:endParaRPr lang="zh-CN" sz="1600" dirty="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a:effectLst/>
                          <a:latin typeface="STKaiti" charset="-122"/>
                          <a:ea typeface="STKaiti" charset="-122"/>
                          <a:cs typeface="STKaiti" charset="-122"/>
                        </a:rPr>
                        <a:t>Kafka</a:t>
                      </a:r>
                      <a:endParaRPr lang="zh-CN" sz="160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a:effectLst/>
                          <a:latin typeface="STKaiti" charset="-122"/>
                          <a:ea typeface="STKaiti" charset="-122"/>
                          <a:cs typeface="STKaiti" charset="-122"/>
                        </a:rPr>
                        <a:t>高吞吐的消息中间件</a:t>
                      </a:r>
                      <a:endParaRPr lang="zh-CN" sz="160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dirty="0" err="1">
                          <a:effectLst/>
                          <a:latin typeface="STKaiti" charset="-122"/>
                          <a:ea typeface="STKaiti" charset="-122"/>
                          <a:cs typeface="STKaiti" charset="-122"/>
                        </a:rPr>
                        <a:t>Flink</a:t>
                      </a:r>
                      <a:endParaRPr lang="zh-CN" sz="16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dirty="0">
                          <a:effectLst/>
                          <a:latin typeface="STKaiti" charset="-122"/>
                          <a:ea typeface="STKaiti" charset="-122"/>
                          <a:cs typeface="STKaiti" charset="-122"/>
                        </a:rPr>
                        <a:t>分布式流计算框架</a:t>
                      </a:r>
                      <a:endParaRPr lang="zh-CN" sz="1600" dirty="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a:effectLst/>
                          <a:latin typeface="STKaiti" charset="-122"/>
                          <a:ea typeface="STKaiti" charset="-122"/>
                          <a:cs typeface="STKaiti" charset="-122"/>
                        </a:rPr>
                        <a:t>Mycat</a:t>
                      </a:r>
                      <a:endParaRPr lang="zh-CN" sz="160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a:effectLst/>
                          <a:latin typeface="STKaiti" charset="-122"/>
                          <a:ea typeface="STKaiti" charset="-122"/>
                          <a:cs typeface="STKaiti" charset="-122"/>
                        </a:rPr>
                        <a:t>分库分表的中间件</a:t>
                      </a:r>
                      <a:endParaRPr lang="zh-CN" sz="160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a:effectLst/>
                          <a:latin typeface="STKaiti" charset="-122"/>
                          <a:ea typeface="STKaiti" charset="-122"/>
                          <a:cs typeface="STKaiti" charset="-122"/>
                        </a:rPr>
                        <a:t>Zookeeper</a:t>
                      </a:r>
                      <a:endParaRPr lang="zh-CN" sz="160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a:effectLst/>
                          <a:latin typeface="STKaiti" charset="-122"/>
                          <a:ea typeface="STKaiti" charset="-122"/>
                          <a:cs typeface="STKaiti" charset="-122"/>
                        </a:rPr>
                        <a:t>分布式的协调系统，主要用于管理</a:t>
                      </a:r>
                      <a:r>
                        <a:rPr lang="en-US" sz="1600" kern="100">
                          <a:effectLst/>
                          <a:latin typeface="STKaiti" charset="-122"/>
                          <a:ea typeface="STKaiti" charset="-122"/>
                          <a:cs typeface="STKaiti" charset="-122"/>
                        </a:rPr>
                        <a:t>Kafka</a:t>
                      </a:r>
                      <a:r>
                        <a:rPr lang="zh-CN" sz="1600" kern="100">
                          <a:effectLst/>
                          <a:latin typeface="STKaiti" charset="-122"/>
                          <a:ea typeface="STKaiti" charset="-122"/>
                          <a:cs typeface="STKaiti" charset="-122"/>
                        </a:rPr>
                        <a:t>集群</a:t>
                      </a:r>
                      <a:endParaRPr lang="zh-CN" sz="1600">
                        <a:effectLst/>
                        <a:latin typeface="STKaiti" charset="-122"/>
                        <a:ea typeface="STKaiti" charset="-122"/>
                        <a:cs typeface="STKaiti" charset="-122"/>
                      </a:endParaRPr>
                    </a:p>
                  </a:txBody>
                  <a:tcPr marL="68580" marR="68580" marT="0" marB="0"/>
                </a:tc>
              </a:tr>
              <a:tr h="401316">
                <a:tc>
                  <a:txBody>
                    <a:bodyPr/>
                    <a:lstStyle/>
                    <a:p>
                      <a:pPr algn="ctr">
                        <a:lnSpc>
                          <a:spcPct val="125000"/>
                        </a:lnSpc>
                        <a:spcAft>
                          <a:spcPts val="0"/>
                        </a:spcAft>
                      </a:pPr>
                      <a:r>
                        <a:rPr lang="en-US" sz="1600" kern="100" dirty="0">
                          <a:effectLst/>
                          <a:latin typeface="STKaiti" charset="-122"/>
                          <a:ea typeface="STKaiti" charset="-122"/>
                          <a:cs typeface="STKaiti" charset="-122"/>
                        </a:rPr>
                        <a:t>Tomcat</a:t>
                      </a:r>
                      <a:endParaRPr lang="zh-CN" sz="16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600" kern="100" dirty="0">
                          <a:effectLst/>
                          <a:latin typeface="STKaiti" charset="-122"/>
                          <a:ea typeface="STKaiti" charset="-122"/>
                          <a:cs typeface="STKaiti" charset="-122"/>
                        </a:rPr>
                        <a:t>实现</a:t>
                      </a:r>
                      <a:r>
                        <a:rPr lang="en-US" sz="1600" kern="100" dirty="0">
                          <a:effectLst/>
                          <a:latin typeface="STKaiti" charset="-122"/>
                          <a:ea typeface="STKaiti" charset="-122"/>
                          <a:cs typeface="STKaiti" charset="-122"/>
                        </a:rPr>
                        <a:t>WEB</a:t>
                      </a:r>
                      <a:r>
                        <a:rPr lang="zh-CN" sz="1600" kern="100" dirty="0">
                          <a:effectLst/>
                          <a:latin typeface="STKaiti" charset="-122"/>
                          <a:ea typeface="STKaiti" charset="-122"/>
                          <a:cs typeface="STKaiti" charset="-122"/>
                        </a:rPr>
                        <a:t>服务的</a:t>
                      </a:r>
                      <a:r>
                        <a:rPr lang="en-US" sz="1600" kern="100" dirty="0">
                          <a:effectLst/>
                          <a:latin typeface="STKaiti" charset="-122"/>
                          <a:ea typeface="STKaiti" charset="-122"/>
                          <a:cs typeface="STKaiti" charset="-122"/>
                        </a:rPr>
                        <a:t>HTTP</a:t>
                      </a:r>
                      <a:r>
                        <a:rPr lang="zh-CN" sz="1600" kern="100" dirty="0">
                          <a:effectLst/>
                          <a:latin typeface="STKaiti" charset="-122"/>
                          <a:ea typeface="STKaiti" charset="-122"/>
                          <a:cs typeface="STKaiti" charset="-122"/>
                        </a:rPr>
                        <a:t>级别的</a:t>
                      </a:r>
                      <a:r>
                        <a:rPr lang="en-US" sz="1600" kern="100" dirty="0">
                          <a:effectLst/>
                          <a:latin typeface="STKaiti" charset="-122"/>
                          <a:ea typeface="STKaiti" charset="-122"/>
                          <a:cs typeface="STKaiti" charset="-122"/>
                        </a:rPr>
                        <a:t>Servlet</a:t>
                      </a:r>
                      <a:r>
                        <a:rPr lang="zh-CN" sz="1600" kern="100" dirty="0">
                          <a:effectLst/>
                          <a:latin typeface="STKaiti" charset="-122"/>
                          <a:ea typeface="STKaiti" charset="-122"/>
                          <a:cs typeface="STKaiti" charset="-122"/>
                        </a:rPr>
                        <a:t>容器</a:t>
                      </a:r>
                      <a:endParaRPr lang="zh-CN" sz="1600" dirty="0">
                        <a:effectLst/>
                        <a:latin typeface="STKaiti" charset="-122"/>
                        <a:ea typeface="STKaiti" charset="-122"/>
                        <a:cs typeface="STKaiti" charset="-122"/>
                      </a:endParaRPr>
                    </a:p>
                  </a:txBody>
                  <a:tcPr marL="68580" marR="68580" marT="0" marB="0"/>
                </a:tc>
              </a:tr>
            </a:tbl>
          </a:graphicData>
        </a:graphic>
      </p:graphicFrame>
      <p:pic>
        <p:nvPicPr>
          <p:cNvPr id="22" name="图片 21" descr="pic/屏幕快照%202018-03-25%20上午11.33.41.png"/>
          <p:cNvPicPr/>
          <p:nvPr/>
        </p:nvPicPr>
        <p:blipFill>
          <a:blip r:embed="rId3">
            <a:extLst>
              <a:ext uri="{28A0092B-C50C-407E-A947-70E740481C1C}">
                <a14:useLocalDpi xmlns:a14="http://schemas.microsoft.com/office/drawing/2010/main" val="0"/>
              </a:ext>
            </a:extLst>
          </a:blip>
          <a:srcRect/>
          <a:stretch>
            <a:fillRect/>
          </a:stretch>
        </p:blipFill>
        <p:spPr bwMode="auto">
          <a:xfrm>
            <a:off x="6337300" y="1177161"/>
            <a:ext cx="5267732" cy="4967213"/>
          </a:xfrm>
          <a:prstGeom prst="rect">
            <a:avLst/>
          </a:prstGeom>
          <a:noFill/>
          <a:ln>
            <a:noFill/>
          </a:ln>
        </p:spPr>
      </p:pic>
    </p:spTree>
    <p:extLst>
      <p:ext uri="{BB962C8B-B14F-4D97-AF65-F5344CB8AC3E}">
        <p14:creationId xmlns:p14="http://schemas.microsoft.com/office/powerpoint/2010/main" val="88015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621531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高性能序列化与反序列化组件设计</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a:off x="669701" y="19841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228004"/>
            <a:ext cx="5096099" cy="1311996"/>
            <a:chOff x="749252" y="1942757"/>
            <a:chExt cx="3062651" cy="1200329"/>
          </a:xfrm>
        </p:grpSpPr>
        <p:sp>
          <p:nvSpPr>
            <p:cNvPr id="15" name="矩形 14"/>
            <p:cNvSpPr/>
            <p:nvPr/>
          </p:nvSpPr>
          <p:spPr>
            <a:xfrm>
              <a:off x="749252" y="2039274"/>
              <a:ext cx="343173" cy="437090"/>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1200329"/>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常用的序列化组件对比</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76895" y="2103679"/>
            <a:ext cx="5755605" cy="1815882"/>
          </a:xfrm>
          <a:prstGeom prst="rect">
            <a:avLst/>
          </a:prstGeom>
        </p:spPr>
        <p:txBody>
          <a:bodyPr wrap="square">
            <a:spAutoFit/>
          </a:bodyPr>
          <a:lstStyle/>
          <a:p>
            <a:pPr indent="304800"/>
            <a:r>
              <a:rPr lang="zh-CN" altLang="zh-CN" sz="1600" dirty="0">
                <a:latin typeface="STKaiti" charset="-122"/>
                <a:ea typeface="STKaiti" charset="-122"/>
                <a:cs typeface="STKaiti" charset="-122"/>
              </a:rPr>
              <a:t>由于数据需要在网络中传输，并且消息中间件中只能存储序列化的字节数组，这就需要将一个结构化的内存结构转化为字节数组顺序存储</a:t>
            </a:r>
            <a:r>
              <a:rPr lang="zh-CN" altLang="zh-CN" sz="1600" dirty="0" smtClean="0">
                <a:latin typeface="STKaiti" charset="-122"/>
                <a:ea typeface="STKaiti" charset="-122"/>
                <a:cs typeface="STKaiti" charset="-122"/>
              </a:rPr>
              <a:t>。</a:t>
            </a:r>
            <a:r>
              <a:rPr lang="zh-CN" altLang="zh-CN" sz="1600" dirty="0">
                <a:latin typeface="STKaiti" charset="-122"/>
                <a:ea typeface="STKaiti" charset="-122"/>
                <a:cs typeface="STKaiti" charset="-122"/>
              </a:rPr>
              <a:t>目前常用的序列化与反序列化组件典型的有三</a:t>
            </a:r>
            <a:r>
              <a:rPr lang="zh-CN" altLang="zh-CN" sz="1600" dirty="0" smtClean="0">
                <a:latin typeface="STKaiti" charset="-122"/>
                <a:ea typeface="STKaiti" charset="-122"/>
                <a:cs typeface="STKaiti" charset="-122"/>
              </a:rPr>
              <a:t>种</a:t>
            </a:r>
            <a:endParaRPr lang="zh-CN" altLang="zh-CN" sz="1600" dirty="0">
              <a:latin typeface="STKaiti" charset="-122"/>
              <a:ea typeface="STKaiti" charset="-122"/>
              <a:cs typeface="STKaiti" charset="-122"/>
            </a:endParaRPr>
          </a:p>
          <a:p>
            <a:pPr indent="316230">
              <a:spcAft>
                <a:spcPts val="0"/>
              </a:spcAft>
            </a:pPr>
            <a:r>
              <a:rPr lang="en-US" altLang="zh-CN" sz="1600" dirty="0" smtClean="0">
                <a:latin typeface="STKaiti" charset="-122"/>
                <a:ea typeface="STKaiti" charset="-122"/>
                <a:cs typeface="STKaiti" charset="-122"/>
              </a:rPr>
              <a:t>(</a:t>
            </a:r>
            <a:r>
              <a:rPr lang="en-US" altLang="zh-CN" sz="1600" dirty="0">
                <a:latin typeface="STKaiti" charset="-122"/>
                <a:ea typeface="STKaiti" charset="-122"/>
                <a:cs typeface="STKaiti" charset="-122"/>
              </a:rPr>
              <a:t>1)JDK</a:t>
            </a:r>
            <a:r>
              <a:rPr lang="zh-CN" altLang="zh-CN" sz="1600" dirty="0">
                <a:latin typeface="STKaiti" charset="-122"/>
                <a:ea typeface="STKaiti" charset="-122"/>
                <a:cs typeface="STKaiti" charset="-122"/>
              </a:rPr>
              <a:t>原生的</a:t>
            </a:r>
            <a:r>
              <a:rPr lang="en-US" altLang="zh-CN" sz="1600" dirty="0">
                <a:latin typeface="STKaiti" charset="-122"/>
                <a:ea typeface="STKaiti" charset="-122"/>
                <a:cs typeface="STKaiti" charset="-122"/>
              </a:rPr>
              <a:t>Serializable</a:t>
            </a:r>
            <a:endParaRPr lang="zh-CN" altLang="zh-CN" sz="1600" dirty="0">
              <a:latin typeface="STKaiti" charset="-122"/>
              <a:ea typeface="STKaiti" charset="-122"/>
              <a:cs typeface="STKaiti" charset="-122"/>
            </a:endParaRPr>
          </a:p>
          <a:p>
            <a:pPr indent="316230">
              <a:spcAft>
                <a:spcPts val="0"/>
              </a:spcAft>
            </a:pPr>
            <a:r>
              <a:rPr lang="en-US" altLang="zh-CN" sz="1600" dirty="0">
                <a:latin typeface="STKaiti" charset="-122"/>
                <a:ea typeface="STKaiti" charset="-122"/>
                <a:cs typeface="STKaiti" charset="-122"/>
              </a:rPr>
              <a:t>(2)</a:t>
            </a:r>
            <a:r>
              <a:rPr lang="zh-CN" altLang="zh-CN" sz="1600" dirty="0">
                <a:latin typeface="STKaiti" charset="-122"/>
                <a:ea typeface="STKaiti" charset="-122"/>
                <a:cs typeface="STKaiti" charset="-122"/>
              </a:rPr>
              <a:t>基于二进制的</a:t>
            </a:r>
            <a:r>
              <a:rPr lang="en-US" altLang="zh-CN" sz="1600" dirty="0" err="1">
                <a:latin typeface="STKaiti" charset="-122"/>
                <a:ea typeface="STKaiti" charset="-122"/>
                <a:cs typeface="STKaiti" charset="-122"/>
              </a:rPr>
              <a:t>ProtoBuff</a:t>
            </a:r>
            <a:endParaRPr lang="zh-CN" altLang="zh-CN" sz="1600" dirty="0">
              <a:latin typeface="STKaiti" charset="-122"/>
              <a:ea typeface="STKaiti" charset="-122"/>
              <a:cs typeface="STKaiti" charset="-122"/>
            </a:endParaRPr>
          </a:p>
          <a:p>
            <a:pPr indent="316230">
              <a:spcAft>
                <a:spcPts val="0"/>
              </a:spcAft>
            </a:pPr>
            <a:r>
              <a:rPr lang="en-US" altLang="zh-CN" sz="1600" dirty="0">
                <a:latin typeface="STKaiti" charset="-122"/>
                <a:ea typeface="STKaiti" charset="-122"/>
                <a:cs typeface="STKaiti" charset="-122"/>
              </a:rPr>
              <a:t>(3)</a:t>
            </a:r>
            <a:r>
              <a:rPr lang="zh-CN" altLang="zh-CN" sz="1600" dirty="0">
                <a:latin typeface="STKaiti" charset="-122"/>
                <a:ea typeface="STKaiti" charset="-122"/>
                <a:cs typeface="STKaiti" charset="-122"/>
              </a:rPr>
              <a:t>基于字符串的</a:t>
            </a:r>
            <a:r>
              <a:rPr lang="en-US" altLang="zh-CN" sz="1600" dirty="0">
                <a:latin typeface="STKaiti" charset="-122"/>
                <a:ea typeface="STKaiti" charset="-122"/>
                <a:cs typeface="STKaiti" charset="-122"/>
              </a:rPr>
              <a:t>Jackson</a:t>
            </a:r>
            <a:endParaRPr lang="zh-CN" altLang="zh-CN" sz="1600" dirty="0">
              <a:latin typeface="STKaiti" charset="-122"/>
              <a:ea typeface="STKaiti" charset="-122"/>
              <a:cs typeface="STKait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559810201"/>
              </p:ext>
            </p:extLst>
          </p:nvPr>
        </p:nvGraphicFramePr>
        <p:xfrm>
          <a:off x="95412" y="3934629"/>
          <a:ext cx="6083299" cy="2601595"/>
        </p:xfrm>
        <a:graphic>
          <a:graphicData uri="http://schemas.openxmlformats.org/drawingml/2006/table">
            <a:tbl>
              <a:tblPr firstRow="1" firstCol="1" bandRow="1">
                <a:tableStyleId>{5940675A-B579-460E-94D1-54222C63F5DA}</a:tableStyleId>
              </a:tblPr>
              <a:tblGrid>
                <a:gridCol w="1016501"/>
                <a:gridCol w="2488048"/>
                <a:gridCol w="2578750"/>
              </a:tblGrid>
              <a:tr h="315595">
                <a:tc>
                  <a:txBody>
                    <a:bodyPr/>
                    <a:lstStyle/>
                    <a:p>
                      <a:pPr algn="ctr">
                        <a:lnSpc>
                          <a:spcPct val="125000"/>
                        </a:lnSpc>
                        <a:spcAft>
                          <a:spcPts val="0"/>
                        </a:spcAft>
                      </a:pPr>
                      <a:r>
                        <a:rPr lang="zh-CN" sz="1200" kern="100" dirty="0">
                          <a:effectLst/>
                          <a:latin typeface="STKaiti" charset="-122"/>
                          <a:ea typeface="STKaiti" charset="-122"/>
                          <a:cs typeface="STKaiti" charset="-122"/>
                        </a:rPr>
                        <a:t>方法</a:t>
                      </a:r>
                      <a:endParaRPr lang="zh-CN" sz="12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200" kern="100" dirty="0">
                          <a:effectLst/>
                          <a:latin typeface="STKaiti" charset="-122"/>
                          <a:ea typeface="STKaiti" charset="-122"/>
                          <a:cs typeface="STKaiti" charset="-122"/>
                        </a:rPr>
                        <a:t>优点</a:t>
                      </a:r>
                      <a:endParaRPr lang="zh-CN" sz="1200" dirty="0">
                        <a:effectLst/>
                        <a:latin typeface="STKaiti" charset="-122"/>
                        <a:ea typeface="STKaiti" charset="-122"/>
                        <a:cs typeface="STKaiti" charset="-122"/>
                      </a:endParaRPr>
                    </a:p>
                  </a:txBody>
                  <a:tcPr marL="68580" marR="68580" marT="0" marB="0"/>
                </a:tc>
                <a:tc>
                  <a:txBody>
                    <a:bodyPr/>
                    <a:lstStyle/>
                    <a:p>
                      <a:pPr algn="ctr">
                        <a:lnSpc>
                          <a:spcPct val="125000"/>
                        </a:lnSpc>
                        <a:spcAft>
                          <a:spcPts val="0"/>
                        </a:spcAft>
                      </a:pPr>
                      <a:r>
                        <a:rPr lang="zh-CN" sz="1200" kern="100" dirty="0">
                          <a:effectLst/>
                          <a:latin typeface="STKaiti" charset="-122"/>
                          <a:ea typeface="STKaiti" charset="-122"/>
                          <a:cs typeface="STKaiti" charset="-122"/>
                        </a:rPr>
                        <a:t>缺点</a:t>
                      </a:r>
                      <a:endParaRPr lang="zh-CN" sz="1200" dirty="0">
                        <a:effectLst/>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en-US" sz="1200" kern="100">
                          <a:effectLst/>
                          <a:latin typeface="STKaiti" charset="-122"/>
                          <a:ea typeface="STKaiti" charset="-122"/>
                          <a:cs typeface="STKaiti" charset="-122"/>
                        </a:rPr>
                        <a:t>Serializable</a:t>
                      </a:r>
                      <a:endParaRPr lang="zh-CN" sz="12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a:effectLst/>
                          <a:latin typeface="STKaiti" charset="-122"/>
                          <a:ea typeface="STKaiti" charset="-122"/>
                          <a:cs typeface="STKaiti" charset="-122"/>
                        </a:rPr>
                        <a:t>实现简单，不需要引入其他的依赖</a:t>
                      </a:r>
                      <a:endParaRPr lang="zh-CN" sz="12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dirty="0">
                          <a:effectLst/>
                          <a:latin typeface="STKaiti" charset="-122"/>
                          <a:ea typeface="STKaiti" charset="-122"/>
                          <a:cs typeface="STKaiti" charset="-122"/>
                        </a:rPr>
                        <a:t>性能差并且耗费的字节多，在占用网络带宽</a:t>
                      </a:r>
                      <a:endParaRPr lang="zh-CN" sz="1200" dirty="0">
                        <a:effectLst/>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en-US" sz="1200" kern="100" dirty="0" err="1">
                          <a:effectLst/>
                          <a:latin typeface="STKaiti" charset="-122"/>
                          <a:ea typeface="STKaiti" charset="-122"/>
                          <a:cs typeface="STKaiti" charset="-122"/>
                        </a:rPr>
                        <a:t>ProtoBuff</a:t>
                      </a:r>
                      <a:endParaRPr lang="zh-CN" sz="12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dirty="0">
                          <a:effectLst/>
                          <a:latin typeface="STKaiti" charset="-122"/>
                          <a:ea typeface="STKaiti" charset="-122"/>
                          <a:cs typeface="STKaiti" charset="-122"/>
                        </a:rPr>
                        <a:t>占用的时间与空间可以达到目前市场最优</a:t>
                      </a:r>
                      <a:endParaRPr lang="zh-CN" sz="12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dirty="0">
                          <a:effectLst/>
                          <a:latin typeface="STKaiti" charset="-122"/>
                          <a:ea typeface="STKaiti" charset="-122"/>
                          <a:cs typeface="STKaiti" charset="-122"/>
                        </a:rPr>
                        <a:t>对象结构体有限制，无法对外使用，并且使用的是否需要消息的元数据放入</a:t>
                      </a:r>
                      <a:r>
                        <a:rPr lang="en-US" sz="1200" kern="100" dirty="0">
                          <a:effectLst/>
                          <a:latin typeface="STKaiti" charset="-122"/>
                          <a:ea typeface="STKaiti" charset="-122"/>
                          <a:cs typeface="STKaiti" charset="-122"/>
                        </a:rPr>
                        <a:t>jar</a:t>
                      </a:r>
                      <a:r>
                        <a:rPr lang="zh-CN" sz="1200" kern="100" dirty="0">
                          <a:effectLst/>
                          <a:latin typeface="STKaiti" charset="-122"/>
                          <a:ea typeface="STKaiti" charset="-122"/>
                          <a:cs typeface="STKaiti" charset="-122"/>
                        </a:rPr>
                        <a:t>包里，元数据变化后，需要重新编译打包</a:t>
                      </a:r>
                      <a:endParaRPr lang="zh-CN" sz="1200" dirty="0">
                        <a:effectLst/>
                        <a:latin typeface="STKaiti" charset="-122"/>
                        <a:ea typeface="STKaiti" charset="-122"/>
                        <a:cs typeface="STKaiti" charset="-122"/>
                      </a:endParaRPr>
                    </a:p>
                  </a:txBody>
                  <a:tcPr marL="68580" marR="68580" marT="0" marB="0"/>
                </a:tc>
              </a:tr>
              <a:tr h="0">
                <a:tc>
                  <a:txBody>
                    <a:bodyPr/>
                    <a:lstStyle/>
                    <a:p>
                      <a:pPr algn="ctr">
                        <a:lnSpc>
                          <a:spcPct val="125000"/>
                        </a:lnSpc>
                        <a:spcAft>
                          <a:spcPts val="0"/>
                        </a:spcAft>
                      </a:pPr>
                      <a:r>
                        <a:rPr lang="en-US" sz="1200" kern="100">
                          <a:effectLst/>
                          <a:latin typeface="STKaiti" charset="-122"/>
                          <a:ea typeface="STKaiti" charset="-122"/>
                          <a:cs typeface="STKaiti" charset="-122"/>
                        </a:rPr>
                        <a:t>Jackson</a:t>
                      </a:r>
                      <a:endParaRPr lang="zh-CN" sz="12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a:effectLst/>
                          <a:latin typeface="STKaiti" charset="-122"/>
                          <a:ea typeface="STKaiti" charset="-122"/>
                          <a:cs typeface="STKaiti" charset="-122"/>
                        </a:rPr>
                        <a:t>对象以字符串的方式存储在字节数组中，每一个字节对应的是一个</a:t>
                      </a:r>
                      <a:r>
                        <a:rPr lang="en-US" sz="1200" kern="100">
                          <a:effectLst/>
                          <a:latin typeface="STKaiti" charset="-122"/>
                          <a:ea typeface="STKaiti" charset="-122"/>
                          <a:cs typeface="STKaiti" charset="-122"/>
                        </a:rPr>
                        <a:t>JSON</a:t>
                      </a:r>
                      <a:r>
                        <a:rPr lang="zh-CN" sz="1200" kern="100">
                          <a:effectLst/>
                          <a:latin typeface="STKaiti" charset="-122"/>
                          <a:ea typeface="STKaiti" charset="-122"/>
                          <a:cs typeface="STKaiti" charset="-122"/>
                        </a:rPr>
                        <a:t>字符串中的字符，适用于各种数据结构</a:t>
                      </a:r>
                      <a:endParaRPr lang="zh-CN" sz="12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200" kern="100" dirty="0">
                          <a:effectLst/>
                          <a:latin typeface="STKaiti" charset="-122"/>
                          <a:ea typeface="STKaiti" charset="-122"/>
                          <a:cs typeface="STKaiti" charset="-122"/>
                        </a:rPr>
                        <a:t>反序列化性能差，相比</a:t>
                      </a:r>
                      <a:r>
                        <a:rPr lang="en-US" sz="1200" kern="100" dirty="0" err="1">
                          <a:effectLst/>
                          <a:latin typeface="STKaiti" charset="-122"/>
                          <a:ea typeface="STKaiti" charset="-122"/>
                          <a:cs typeface="STKaiti" charset="-122"/>
                        </a:rPr>
                        <a:t>ProtoBuff</a:t>
                      </a:r>
                      <a:r>
                        <a:rPr lang="zh-CN" sz="1200" kern="100" dirty="0">
                          <a:effectLst/>
                          <a:latin typeface="STKaiti" charset="-122"/>
                          <a:ea typeface="STKaiti" charset="-122"/>
                          <a:cs typeface="STKaiti" charset="-122"/>
                        </a:rPr>
                        <a:t>，时间与空间占用的情况都变得很差</a:t>
                      </a:r>
                      <a:endParaRPr lang="zh-CN" sz="1200" dirty="0">
                        <a:effectLst/>
                        <a:latin typeface="STKaiti" charset="-122"/>
                        <a:ea typeface="STKaiti" charset="-122"/>
                        <a:cs typeface="STKaiti" charset="-122"/>
                      </a:endParaRPr>
                    </a:p>
                  </a:txBody>
                  <a:tcPr marL="68580" marR="68580" marT="0" marB="0"/>
                </a:tc>
              </a:tr>
            </a:tbl>
          </a:graphicData>
        </a:graphic>
      </p:graphicFrame>
      <p:sp>
        <p:nvSpPr>
          <p:cNvPr id="17" name="文本框 16"/>
          <p:cNvSpPr txBox="1"/>
          <p:nvPr/>
        </p:nvSpPr>
        <p:spPr>
          <a:xfrm>
            <a:off x="7500765" y="1155255"/>
            <a:ext cx="4373735" cy="559512"/>
          </a:xfrm>
          <a:prstGeom prst="rect">
            <a:avLst/>
          </a:prstGeom>
          <a:noFill/>
        </p:spPr>
        <p:txBody>
          <a:bodyPr wrap="square" rtlCol="0">
            <a:spAutoFit/>
          </a:bodyPr>
          <a:lstStyle/>
          <a:p>
            <a:pPr>
              <a:lnSpc>
                <a:spcPct val="150000"/>
              </a:lnSpc>
            </a:pPr>
            <a:r>
              <a:rPr lang="zh-CN" altLang="zh-CN" sz="2400" spc="300" dirty="0">
                <a:latin typeface="华文楷体" panose="02010600040101010101" pitchFamily="2" charset="-122"/>
                <a:ea typeface="华文楷体" panose="02010600040101010101" pitchFamily="2" charset="-122"/>
              </a:rPr>
              <a:t>消息数据格式设计 </a:t>
            </a:r>
            <a:endParaRPr lang="zh-CN" altLang="en-US" sz="2400" spc="300" dirty="0">
              <a:latin typeface="华文楷体" panose="02010600040101010101" pitchFamily="2" charset="-122"/>
              <a:ea typeface="华文楷体" panose="02010600040101010101" pitchFamily="2" charset="-122"/>
            </a:endParaRPr>
          </a:p>
        </p:txBody>
      </p:sp>
      <p:sp>
        <p:nvSpPr>
          <p:cNvPr id="18" name="矩形 17"/>
          <p:cNvSpPr/>
          <p:nvPr/>
        </p:nvSpPr>
        <p:spPr>
          <a:xfrm>
            <a:off x="6803324" y="1333500"/>
            <a:ext cx="571023" cy="4737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cxnSp>
        <p:nvCxnSpPr>
          <p:cNvPr id="19" name="直接连接符 8"/>
          <p:cNvCxnSpPr/>
          <p:nvPr/>
        </p:nvCxnSpPr>
        <p:spPr>
          <a:xfrm>
            <a:off x="7088835" y="198416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196346" y="2129487"/>
            <a:ext cx="5678154" cy="584775"/>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原始消息由消息头与消息体两部分组成，消息头存储消息的元</a:t>
            </a:r>
            <a:r>
              <a:rPr lang="zh-CN" altLang="zh-CN" sz="1600" dirty="0" smtClean="0">
                <a:latin typeface="STKaiti" charset="-122"/>
                <a:ea typeface="STKaiti" charset="-122"/>
                <a:cs typeface="STKaiti" charset="-122"/>
              </a:rPr>
              <a:t>数据</a:t>
            </a:r>
            <a:endParaRPr lang="zh-CN" altLang="zh-CN" dirty="0">
              <a:latin typeface="Times New Roman"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1107336016"/>
              </p:ext>
            </p:extLst>
          </p:nvPr>
        </p:nvGraphicFramePr>
        <p:xfrm>
          <a:off x="6351278" y="3278503"/>
          <a:ext cx="5663637" cy="2613660"/>
        </p:xfrm>
        <a:graphic>
          <a:graphicData uri="http://schemas.openxmlformats.org/drawingml/2006/table">
            <a:tbl>
              <a:tblPr firstRow="1" firstCol="1" bandRow="1">
                <a:tableStyleId>{5940675A-B579-460E-94D1-54222C63F5DA}</a:tableStyleId>
              </a:tblPr>
              <a:tblGrid>
                <a:gridCol w="1887879"/>
                <a:gridCol w="1887879"/>
                <a:gridCol w="1887879"/>
              </a:tblGrid>
              <a:tr h="0">
                <a:tc>
                  <a:txBody>
                    <a:bodyPr/>
                    <a:lstStyle/>
                    <a:p>
                      <a:pPr>
                        <a:spcAft>
                          <a:spcPts val="0"/>
                        </a:spcAft>
                      </a:pPr>
                      <a:r>
                        <a:rPr lang="zh-CN" sz="1400" kern="100" dirty="0">
                          <a:effectLst/>
                          <a:latin typeface="STKaiti" charset="-122"/>
                          <a:ea typeface="STKaiti" charset="-122"/>
                          <a:cs typeface="STKaiti" charset="-122"/>
                        </a:rPr>
                        <a:t>字段名</a:t>
                      </a:r>
                      <a:endParaRPr lang="zh-CN" sz="1400" dirty="0">
                        <a:effectLst/>
                        <a:latin typeface="STKaiti" charset="-122"/>
                        <a:ea typeface="STKaiti" charset="-122"/>
                        <a:cs typeface="STKaiti" charset="-122"/>
                      </a:endParaRPr>
                    </a:p>
                  </a:txBody>
                  <a:tcPr marL="68580" marR="68580" marT="0" marB="0"/>
                </a:tc>
                <a:tc>
                  <a:txBody>
                    <a:bodyPr/>
                    <a:lstStyle/>
                    <a:p>
                      <a:pPr>
                        <a:spcAft>
                          <a:spcPts val="0"/>
                        </a:spcAft>
                      </a:pPr>
                      <a:r>
                        <a:rPr lang="zh-CN" sz="1400" kern="100" dirty="0">
                          <a:effectLst/>
                          <a:latin typeface="STKaiti" charset="-122"/>
                          <a:ea typeface="STKaiti" charset="-122"/>
                          <a:cs typeface="STKaiti" charset="-122"/>
                        </a:rPr>
                        <a:t>自定义类型标志</a:t>
                      </a:r>
                      <a:endParaRPr lang="zh-CN" sz="1400" dirty="0">
                        <a:effectLst/>
                        <a:latin typeface="STKaiti" charset="-122"/>
                        <a:ea typeface="STKaiti" charset="-122"/>
                        <a:cs typeface="STKaiti" charset="-122"/>
                      </a:endParaRPr>
                    </a:p>
                  </a:txBody>
                  <a:tcPr marL="68580" marR="68580" marT="0" marB="0"/>
                </a:tc>
                <a:tc>
                  <a:txBody>
                    <a:bodyPr/>
                    <a:lstStyle/>
                    <a:p>
                      <a:pPr>
                        <a:spcAft>
                          <a:spcPts val="0"/>
                        </a:spcAft>
                      </a:pPr>
                      <a:r>
                        <a:rPr lang="zh-CN" sz="1400" kern="100" dirty="0">
                          <a:effectLst/>
                          <a:latin typeface="STKaiti" charset="-122"/>
                          <a:ea typeface="STKaiti" charset="-122"/>
                          <a:cs typeface="STKaiti" charset="-122"/>
                        </a:rPr>
                        <a:t>备注</a:t>
                      </a:r>
                      <a:endParaRPr lang="zh-CN" sz="1400" dirty="0">
                        <a:effectLst/>
                        <a:latin typeface="STKaiti" charset="-122"/>
                        <a:ea typeface="STKaiti" charset="-122"/>
                        <a:cs typeface="STKaiti" charset="-122"/>
                      </a:endParaRPr>
                    </a:p>
                  </a:txBody>
                  <a:tcPr marL="68580" marR="68580" marT="0" marB="0"/>
                </a:tc>
              </a:tr>
              <a:tr h="258499">
                <a:tc>
                  <a:txBody>
                    <a:bodyPr/>
                    <a:lstStyle/>
                    <a:p>
                      <a:pPr>
                        <a:lnSpc>
                          <a:spcPct val="125000"/>
                        </a:lnSpc>
                        <a:spcAft>
                          <a:spcPts val="0"/>
                        </a:spcAft>
                      </a:pPr>
                      <a:r>
                        <a:rPr lang="en-US" sz="1400" kern="100" dirty="0" err="1">
                          <a:effectLst/>
                          <a:latin typeface="STKaiti" charset="-122"/>
                          <a:ea typeface="STKaiti" charset="-122"/>
                          <a:cs typeface="STKaiti" charset="-122"/>
                        </a:rPr>
                        <a:t>messageType</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dirty="0">
                          <a:effectLst/>
                          <a:latin typeface="STKaiti" charset="-122"/>
                          <a:ea typeface="STKaiti" charset="-122"/>
                          <a:cs typeface="STKaiti" charset="-122"/>
                        </a:rPr>
                        <a:t>INT</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消息类型</a:t>
                      </a:r>
                      <a:endParaRPr lang="zh-CN" sz="1400">
                        <a:effectLst/>
                        <a:latin typeface="STKaiti" charset="-122"/>
                        <a:ea typeface="STKaiti" charset="-122"/>
                        <a:cs typeface="STKaiti" charset="-122"/>
                      </a:endParaRPr>
                    </a:p>
                  </a:txBody>
                  <a:tcPr marL="68580" marR="68580" marT="0" marB="0"/>
                </a:tc>
              </a:tr>
              <a:tr h="0">
                <a:tc>
                  <a:txBody>
                    <a:bodyPr/>
                    <a:lstStyle/>
                    <a:p>
                      <a:pPr>
                        <a:lnSpc>
                          <a:spcPct val="125000"/>
                        </a:lnSpc>
                        <a:spcAft>
                          <a:spcPts val="0"/>
                        </a:spcAft>
                      </a:pPr>
                      <a:r>
                        <a:rPr lang="en-US" sz="1400" kern="100" dirty="0" err="1">
                          <a:effectLst/>
                          <a:latin typeface="STKaiti" charset="-122"/>
                          <a:ea typeface="STKaiti" charset="-122"/>
                          <a:cs typeface="STKaiti" charset="-122"/>
                        </a:rPr>
                        <a:t>sourceName</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a:effectLst/>
                          <a:latin typeface="STKaiti" charset="-122"/>
                          <a:ea typeface="STKaiti" charset="-122"/>
                          <a:cs typeface="STKaiti" charset="-122"/>
                        </a:rPr>
                        <a:t>STR(12)</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标志源消息所处文件</a:t>
                      </a:r>
                      <a:endParaRPr lang="zh-CN" sz="1400">
                        <a:effectLst/>
                        <a:latin typeface="STKaiti" charset="-122"/>
                        <a:ea typeface="STKaiti" charset="-122"/>
                        <a:cs typeface="STKaiti" charset="-122"/>
                      </a:endParaRPr>
                    </a:p>
                  </a:txBody>
                  <a:tcPr marL="68580" marR="68580" marT="0" marB="0"/>
                </a:tc>
              </a:tr>
              <a:tr h="0">
                <a:tc>
                  <a:txBody>
                    <a:bodyPr/>
                    <a:lstStyle/>
                    <a:p>
                      <a:pPr>
                        <a:lnSpc>
                          <a:spcPct val="125000"/>
                        </a:lnSpc>
                        <a:spcAft>
                          <a:spcPts val="0"/>
                        </a:spcAft>
                      </a:pPr>
                      <a:r>
                        <a:rPr lang="en-US" sz="1400" kern="100">
                          <a:effectLst/>
                          <a:latin typeface="STKaiti" charset="-122"/>
                          <a:ea typeface="STKaiti" charset="-122"/>
                          <a:cs typeface="STKaiti" charset="-122"/>
                        </a:rPr>
                        <a:t>sourceOffset</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dirty="0">
                          <a:effectLst/>
                          <a:latin typeface="STKaiti" charset="-122"/>
                          <a:ea typeface="STKaiti" charset="-122"/>
                          <a:cs typeface="STKaiti" charset="-122"/>
                        </a:rPr>
                        <a:t>LONG</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标志源消息在文件的序号</a:t>
                      </a:r>
                      <a:endParaRPr lang="zh-CN" sz="1400">
                        <a:effectLst/>
                        <a:latin typeface="STKaiti" charset="-122"/>
                        <a:ea typeface="STKaiti" charset="-122"/>
                        <a:cs typeface="STKaiti" charset="-122"/>
                      </a:endParaRPr>
                    </a:p>
                  </a:txBody>
                  <a:tcPr marL="68580" marR="68580" marT="0" marB="0"/>
                </a:tc>
              </a:tr>
              <a:tr h="0">
                <a:tc>
                  <a:txBody>
                    <a:bodyPr/>
                    <a:lstStyle/>
                    <a:p>
                      <a:pPr>
                        <a:lnSpc>
                          <a:spcPct val="125000"/>
                        </a:lnSpc>
                        <a:spcAft>
                          <a:spcPts val="0"/>
                        </a:spcAft>
                      </a:pPr>
                      <a:r>
                        <a:rPr lang="en-US" sz="1400" kern="100">
                          <a:effectLst/>
                          <a:latin typeface="STKaiti" charset="-122"/>
                          <a:ea typeface="STKaiti" charset="-122"/>
                          <a:cs typeface="STKaiti" charset="-122"/>
                        </a:rPr>
                        <a:t>version</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dirty="0">
                          <a:effectLst/>
                          <a:latin typeface="STKaiti" charset="-122"/>
                          <a:ea typeface="STKaiti" charset="-122"/>
                          <a:cs typeface="STKaiti" charset="-122"/>
                        </a:rPr>
                        <a:t>INT</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消息版本号</a:t>
                      </a:r>
                      <a:endParaRPr lang="zh-CN" sz="1400">
                        <a:effectLst/>
                        <a:latin typeface="STKaiti" charset="-122"/>
                        <a:ea typeface="STKaiti" charset="-122"/>
                        <a:cs typeface="STKaiti" charset="-122"/>
                      </a:endParaRPr>
                    </a:p>
                  </a:txBody>
                  <a:tcPr marL="68580" marR="68580" marT="0" marB="0"/>
                </a:tc>
              </a:tr>
              <a:tr h="0">
                <a:tc>
                  <a:txBody>
                    <a:bodyPr/>
                    <a:lstStyle/>
                    <a:p>
                      <a:pPr>
                        <a:lnSpc>
                          <a:spcPct val="125000"/>
                        </a:lnSpc>
                        <a:spcAft>
                          <a:spcPts val="0"/>
                        </a:spcAft>
                      </a:pPr>
                      <a:r>
                        <a:rPr lang="en-US" sz="1400" kern="100">
                          <a:effectLst/>
                          <a:latin typeface="STKaiti" charset="-122"/>
                          <a:ea typeface="STKaiti" charset="-122"/>
                          <a:cs typeface="STKaiti" charset="-122"/>
                        </a:rPr>
                        <a:t>traceList</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a:effectLst/>
                          <a:latin typeface="STKaiti" charset="-122"/>
                          <a:ea typeface="STKaiti" charset="-122"/>
                          <a:cs typeface="STKaiti" charset="-122"/>
                        </a:rPr>
                        <a:t>STR(128)</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处理的线程</a:t>
                      </a:r>
                      <a:endParaRPr lang="zh-CN" sz="1400">
                        <a:effectLst/>
                        <a:latin typeface="STKaiti" charset="-122"/>
                        <a:ea typeface="STKaiti" charset="-122"/>
                        <a:cs typeface="STKaiti" charset="-122"/>
                      </a:endParaRPr>
                    </a:p>
                  </a:txBody>
                  <a:tcPr marL="68580" marR="68580" marT="0" marB="0"/>
                </a:tc>
              </a:tr>
              <a:tr h="252984">
                <a:tc>
                  <a:txBody>
                    <a:bodyPr/>
                    <a:lstStyle/>
                    <a:p>
                      <a:pPr>
                        <a:lnSpc>
                          <a:spcPct val="125000"/>
                        </a:lnSpc>
                        <a:spcAft>
                          <a:spcPts val="0"/>
                        </a:spcAft>
                      </a:pPr>
                      <a:r>
                        <a:rPr lang="en-US" sz="1400" kern="100">
                          <a:effectLst/>
                          <a:latin typeface="STKaiti" charset="-122"/>
                          <a:ea typeface="STKaiti" charset="-122"/>
                          <a:cs typeface="STKaiti" charset="-122"/>
                        </a:rPr>
                        <a:t>delay</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a:effectLst/>
                          <a:latin typeface="STKaiti" charset="-122"/>
                          <a:ea typeface="STKaiti" charset="-122"/>
                          <a:cs typeface="STKaiti" charset="-122"/>
                        </a:rPr>
                        <a:t>STR(128)</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a:effectLst/>
                          <a:latin typeface="STKaiti" charset="-122"/>
                          <a:ea typeface="STKaiti" charset="-122"/>
                          <a:cs typeface="STKaiti" charset="-122"/>
                        </a:rPr>
                        <a:t>线程处理消息的时间戳</a:t>
                      </a:r>
                      <a:endParaRPr lang="zh-CN" sz="1400">
                        <a:effectLst/>
                        <a:latin typeface="STKaiti" charset="-122"/>
                        <a:ea typeface="STKaiti" charset="-122"/>
                        <a:cs typeface="STKaiti" charset="-122"/>
                      </a:endParaRPr>
                    </a:p>
                  </a:txBody>
                  <a:tcPr marL="68580" marR="68580" marT="0" marB="0"/>
                </a:tc>
              </a:tr>
              <a:tr h="0">
                <a:tc>
                  <a:txBody>
                    <a:bodyPr/>
                    <a:lstStyle/>
                    <a:p>
                      <a:pPr>
                        <a:lnSpc>
                          <a:spcPct val="125000"/>
                        </a:lnSpc>
                        <a:spcAft>
                          <a:spcPts val="0"/>
                        </a:spcAft>
                      </a:pPr>
                      <a:r>
                        <a:rPr lang="en-US" sz="1400" kern="100">
                          <a:effectLst/>
                          <a:latin typeface="STKaiti" charset="-122"/>
                          <a:ea typeface="STKaiti" charset="-122"/>
                          <a:cs typeface="STKaiti" charset="-122"/>
                        </a:rPr>
                        <a:t>checksum</a:t>
                      </a:r>
                      <a:endParaRPr lang="zh-CN" sz="140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en-US" sz="1400" kern="100" dirty="0">
                          <a:effectLst/>
                          <a:latin typeface="STKaiti" charset="-122"/>
                          <a:ea typeface="STKaiti" charset="-122"/>
                          <a:cs typeface="STKaiti" charset="-122"/>
                        </a:rPr>
                        <a:t>INT</a:t>
                      </a:r>
                      <a:endParaRPr lang="zh-CN" sz="1400" dirty="0">
                        <a:effectLst/>
                        <a:latin typeface="STKaiti" charset="-122"/>
                        <a:ea typeface="STKaiti" charset="-122"/>
                        <a:cs typeface="STKaiti" charset="-122"/>
                      </a:endParaRPr>
                    </a:p>
                  </a:txBody>
                  <a:tcPr marL="68580" marR="68580" marT="0" marB="0"/>
                </a:tc>
                <a:tc>
                  <a:txBody>
                    <a:bodyPr/>
                    <a:lstStyle/>
                    <a:p>
                      <a:pPr>
                        <a:lnSpc>
                          <a:spcPct val="125000"/>
                        </a:lnSpc>
                        <a:spcAft>
                          <a:spcPts val="0"/>
                        </a:spcAft>
                      </a:pPr>
                      <a:r>
                        <a:rPr lang="zh-CN" sz="1400" kern="100" dirty="0">
                          <a:effectLst/>
                          <a:latin typeface="STKaiti" charset="-122"/>
                          <a:ea typeface="STKaiti" charset="-122"/>
                          <a:cs typeface="STKaiti" charset="-122"/>
                        </a:rPr>
                        <a:t>消息校验和</a:t>
                      </a:r>
                      <a:endParaRPr lang="zh-CN" sz="1400" dirty="0">
                        <a:effectLst/>
                        <a:latin typeface="STKaiti" charset="-122"/>
                        <a:ea typeface="STKaiti" charset="-122"/>
                        <a:cs typeface="STKaiti" charset="-122"/>
                      </a:endParaRPr>
                    </a:p>
                  </a:txBody>
                  <a:tcPr marL="68580" marR="68580" marT="0" marB="0"/>
                </a:tc>
              </a:tr>
            </a:tbl>
          </a:graphicData>
        </a:graphic>
      </p:graphicFrame>
    </p:spTree>
    <p:extLst>
      <p:ext uri="{BB962C8B-B14F-4D97-AF65-F5344CB8AC3E}">
        <p14:creationId xmlns:p14="http://schemas.microsoft.com/office/powerpoint/2010/main" val="21061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621531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高性能序列化与反序列化组件设计</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171977" y="839553"/>
            <a:ext cx="4373735" cy="559512"/>
          </a:xfrm>
          <a:prstGeom prst="rect">
            <a:avLst/>
          </a:prstGeom>
          <a:noFill/>
        </p:spPr>
        <p:txBody>
          <a:bodyPr wrap="square" rtlCol="0">
            <a:spAutoFit/>
          </a:bodyPr>
          <a:lstStyle/>
          <a:p>
            <a:pPr>
              <a:lnSpc>
                <a:spcPct val="150000"/>
              </a:lnSpc>
            </a:pPr>
            <a:r>
              <a:rPr lang="zh-CN" altLang="zh-CN" sz="2400" spc="300" dirty="0">
                <a:latin typeface="华文楷体" panose="02010600040101010101" pitchFamily="2" charset="-122"/>
                <a:ea typeface="华文楷体" panose="02010600040101010101" pitchFamily="2" charset="-122"/>
              </a:rPr>
              <a:t>消息数据格式设计 </a:t>
            </a:r>
            <a:endParaRPr lang="zh-CN" altLang="en-US" sz="2400" spc="300" dirty="0">
              <a:latin typeface="华文楷体" panose="02010600040101010101" pitchFamily="2" charset="-122"/>
              <a:ea typeface="华文楷体" panose="02010600040101010101" pitchFamily="2" charset="-122"/>
            </a:endParaRPr>
          </a:p>
        </p:txBody>
      </p:sp>
      <p:sp>
        <p:nvSpPr>
          <p:cNvPr id="23" name="矩形 22"/>
          <p:cNvSpPr/>
          <p:nvPr/>
        </p:nvSpPr>
        <p:spPr>
          <a:xfrm>
            <a:off x="670893" y="958610"/>
            <a:ext cx="571023" cy="4737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cxnSp>
        <p:nvCxnSpPr>
          <p:cNvPr id="24" name="直接连接符 8"/>
          <p:cNvCxnSpPr/>
          <p:nvPr/>
        </p:nvCxnSpPr>
        <p:spPr>
          <a:xfrm>
            <a:off x="474536" y="147678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19407" y="1448261"/>
            <a:ext cx="5678154" cy="338554"/>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消息体的内容主要存储业务信息 </a:t>
            </a:r>
            <a:endParaRPr lang="zh-CN" altLang="zh-CN" dirty="0">
              <a:latin typeface="STKaiti" charset="-122"/>
              <a:ea typeface="STKaiti" charset="-122"/>
              <a:cs typeface="STKait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76941519"/>
              </p:ext>
            </p:extLst>
          </p:nvPr>
        </p:nvGraphicFramePr>
        <p:xfrm>
          <a:off x="669701" y="1836011"/>
          <a:ext cx="4553571" cy="4823482"/>
        </p:xfrm>
        <a:graphic>
          <a:graphicData uri="http://schemas.openxmlformats.org/drawingml/2006/table">
            <a:tbl>
              <a:tblPr firstRow="1" firstCol="1" bandRow="1">
                <a:tableStyleId>{5940675A-B579-460E-94D1-54222C63F5DA}</a:tableStyleId>
              </a:tblPr>
              <a:tblGrid>
                <a:gridCol w="1517857"/>
                <a:gridCol w="1517857"/>
                <a:gridCol w="1517857"/>
              </a:tblGrid>
              <a:tr h="146753">
                <a:tc>
                  <a:txBody>
                    <a:bodyPr/>
                    <a:lstStyle/>
                    <a:p>
                      <a:pPr algn="just">
                        <a:lnSpc>
                          <a:spcPct val="125000"/>
                        </a:lnSpc>
                        <a:spcAft>
                          <a:spcPts val="0"/>
                        </a:spcAft>
                      </a:pPr>
                      <a:r>
                        <a:rPr lang="zh-CN" sz="900" kern="100">
                          <a:effectLst/>
                        </a:rPr>
                        <a:t>字段名</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dirty="0">
                          <a:effectLst/>
                        </a:rPr>
                        <a:t>自定义类型标志</a:t>
                      </a:r>
                      <a:endParaRPr lang="zh-CN" sz="900" dirty="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备注</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marketCode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STR(2)</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市场代码</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securityCode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STR(6)</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证券代码</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matchTime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STR(19)</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成家时间</a:t>
                      </a:r>
                      <a:endParaRPr lang="zh-CN" sz="900">
                        <a:effectLst/>
                        <a:latin typeface="Times New Roman" charset="0"/>
                        <a:ea typeface="宋体" charset="-122"/>
                      </a:endParaRPr>
                    </a:p>
                  </a:txBody>
                  <a:tcPr marL="50315" marR="50315" marT="0" marB="0"/>
                </a:tc>
              </a:tr>
              <a:tr h="194332">
                <a:tc>
                  <a:txBody>
                    <a:bodyPr/>
                    <a:lstStyle/>
                    <a:p>
                      <a:pPr algn="ctr">
                        <a:lnSpc>
                          <a:spcPct val="125000"/>
                        </a:lnSpc>
                        <a:spcAft>
                          <a:spcPts val="0"/>
                        </a:spcAft>
                      </a:pPr>
                      <a:r>
                        <a:rPr lang="en-US" sz="900" kern="100">
                          <a:effectLst/>
                        </a:rPr>
                        <a:t>matchTickCount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成交笔数</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matchTickQuantity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INT</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dirty="0">
                          <a:effectLst/>
                        </a:rPr>
                        <a:t>成交量</a:t>
                      </a:r>
                      <a:endParaRPr lang="zh-CN" sz="900" dirty="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matchTickAmount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INT</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成交总量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side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STR(1)</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买卖方向</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buyPrice1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买一价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buyPrice2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买二价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buyPrice3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买三价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buyPrice4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买四价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buyPrice5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买五价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sellPrice1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买一量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sellPrice2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买二量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sellPrice3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买三量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se1lPrice4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买四量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dirty="0">
                          <a:effectLst/>
                        </a:rPr>
                        <a:t>se1lPrice5           </a:t>
                      </a:r>
                      <a:endParaRPr lang="zh-CN" sz="900" dirty="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买五量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buyQuantity1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卖一价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buyQuantity2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卖二价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buyQuantity3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卖三价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buyQuantity4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卖四价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buyQuantity5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卖五价</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sellQuantity1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卖一量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sellQuantity2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卖二量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sellQuantity3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卖三量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a:effectLst/>
                        </a:rPr>
                        <a:t>sellQuantity4        </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a:effectLst/>
                        </a:rPr>
                        <a:t>REAL</a:t>
                      </a:r>
                      <a:endParaRPr lang="zh-CN" sz="90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a:effectLst/>
                        </a:rPr>
                        <a:t>卖四量</a:t>
                      </a:r>
                      <a:endParaRPr lang="zh-CN" sz="900">
                        <a:effectLst/>
                        <a:latin typeface="Times New Roman" charset="0"/>
                        <a:ea typeface="宋体" charset="-122"/>
                      </a:endParaRPr>
                    </a:p>
                  </a:txBody>
                  <a:tcPr marL="50315" marR="50315" marT="0" marB="0"/>
                </a:tc>
              </a:tr>
              <a:tr h="146753">
                <a:tc>
                  <a:txBody>
                    <a:bodyPr/>
                    <a:lstStyle/>
                    <a:p>
                      <a:pPr algn="ctr">
                        <a:lnSpc>
                          <a:spcPct val="125000"/>
                        </a:lnSpc>
                        <a:spcAft>
                          <a:spcPts val="0"/>
                        </a:spcAft>
                      </a:pPr>
                      <a:r>
                        <a:rPr lang="en-US" sz="900" kern="100" dirty="0">
                          <a:effectLst/>
                        </a:rPr>
                        <a:t>sellQuantity5        </a:t>
                      </a:r>
                      <a:endParaRPr lang="zh-CN" sz="900" dirty="0">
                        <a:effectLst/>
                        <a:latin typeface="Times New Roman" charset="0"/>
                        <a:ea typeface="宋体" charset="-122"/>
                      </a:endParaRPr>
                    </a:p>
                  </a:txBody>
                  <a:tcPr marL="50315" marR="50315" marT="0" marB="0"/>
                </a:tc>
                <a:tc>
                  <a:txBody>
                    <a:bodyPr/>
                    <a:lstStyle/>
                    <a:p>
                      <a:pPr>
                        <a:lnSpc>
                          <a:spcPct val="125000"/>
                        </a:lnSpc>
                        <a:spcAft>
                          <a:spcPts val="0"/>
                        </a:spcAft>
                      </a:pPr>
                      <a:r>
                        <a:rPr lang="en-US" sz="900" kern="100" dirty="0">
                          <a:effectLst/>
                        </a:rPr>
                        <a:t>REAL</a:t>
                      </a:r>
                      <a:endParaRPr lang="zh-CN" sz="900" dirty="0">
                        <a:effectLst/>
                        <a:latin typeface="Times New Roman" charset="0"/>
                        <a:ea typeface="宋体" charset="-122"/>
                      </a:endParaRPr>
                    </a:p>
                  </a:txBody>
                  <a:tcPr marL="50315" marR="50315" marT="0" marB="0"/>
                </a:tc>
                <a:tc>
                  <a:txBody>
                    <a:bodyPr/>
                    <a:lstStyle/>
                    <a:p>
                      <a:pPr>
                        <a:lnSpc>
                          <a:spcPct val="125000"/>
                        </a:lnSpc>
                        <a:spcAft>
                          <a:spcPts val="0"/>
                        </a:spcAft>
                      </a:pPr>
                      <a:r>
                        <a:rPr lang="zh-CN" sz="900" kern="100" dirty="0">
                          <a:effectLst/>
                        </a:rPr>
                        <a:t>卖五量</a:t>
                      </a:r>
                      <a:endParaRPr lang="zh-CN" sz="900" dirty="0">
                        <a:effectLst/>
                        <a:latin typeface="Times New Roman" charset="0"/>
                        <a:ea typeface="宋体" charset="-122"/>
                      </a:endParaRPr>
                    </a:p>
                  </a:txBody>
                  <a:tcPr marL="50315" marR="50315" marT="0" marB="0"/>
                </a:tc>
              </a:tr>
            </a:tbl>
          </a:graphicData>
        </a:graphic>
      </p:graphicFrame>
      <p:sp>
        <p:nvSpPr>
          <p:cNvPr id="27" name="文本框 26"/>
          <p:cNvSpPr txBox="1"/>
          <p:nvPr/>
        </p:nvSpPr>
        <p:spPr>
          <a:xfrm>
            <a:off x="6896100" y="905008"/>
            <a:ext cx="437373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设计与实现</a:t>
            </a:r>
            <a:endParaRPr lang="zh-CN" altLang="en-US" sz="2400" spc="300" dirty="0">
              <a:latin typeface="华文楷体" panose="02010600040101010101" pitchFamily="2" charset="-122"/>
              <a:ea typeface="华文楷体" panose="02010600040101010101" pitchFamily="2" charset="-122"/>
            </a:endParaRPr>
          </a:p>
        </p:txBody>
      </p:sp>
      <p:sp>
        <p:nvSpPr>
          <p:cNvPr id="28" name="矩形 27"/>
          <p:cNvSpPr/>
          <p:nvPr/>
        </p:nvSpPr>
        <p:spPr>
          <a:xfrm>
            <a:off x="6173686" y="1003475"/>
            <a:ext cx="571023" cy="4737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cxnSp>
        <p:nvCxnSpPr>
          <p:cNvPr id="29" name="直接连接符 8"/>
          <p:cNvCxnSpPr/>
          <p:nvPr/>
        </p:nvCxnSpPr>
        <p:spPr>
          <a:xfrm>
            <a:off x="6173686" y="1493172"/>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632359" y="1786815"/>
            <a:ext cx="6096000" cy="2554545"/>
          </a:xfrm>
          <a:prstGeom prst="rect">
            <a:avLst/>
          </a:prstGeom>
        </p:spPr>
        <p:txBody>
          <a:bodyPr>
            <a:spAutoFit/>
          </a:bodyPr>
          <a:lstStyle/>
          <a:p>
            <a:pPr indent="316230">
              <a:spcAft>
                <a:spcPts val="0"/>
              </a:spcAft>
            </a:pPr>
            <a:r>
              <a:rPr lang="zh-CN" altLang="zh-CN" sz="1600" dirty="0">
                <a:latin typeface="STKaiti" charset="-122"/>
                <a:ea typeface="STKaiti" charset="-122"/>
                <a:cs typeface="STKaiti" charset="-122"/>
              </a:rPr>
              <a:t>金融数据的特征是</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indent="316230">
              <a:spcAft>
                <a:spcPts val="0"/>
              </a:spcAft>
            </a:pPr>
            <a:r>
              <a:rPr lang="zh-CN" altLang="en-US" sz="1600" dirty="0" smtClean="0">
                <a:latin typeface="STKaiti" charset="-122"/>
                <a:ea typeface="STKaiti" charset="-122"/>
                <a:cs typeface="STKaiti" charset="-122"/>
              </a:rPr>
              <a:t>一、</a:t>
            </a:r>
            <a:r>
              <a:rPr lang="zh-CN" altLang="zh-CN" sz="1600" dirty="0" smtClean="0">
                <a:latin typeface="STKaiti" charset="-122"/>
                <a:ea typeface="STKaiti" charset="-122"/>
                <a:cs typeface="STKaiti" charset="-122"/>
              </a:rPr>
              <a:t>格式</a:t>
            </a:r>
            <a:r>
              <a:rPr lang="zh-CN" altLang="zh-CN" sz="1600" dirty="0">
                <a:latin typeface="STKaiti" charset="-122"/>
                <a:ea typeface="STKaiti" charset="-122"/>
                <a:cs typeface="STKaiti" charset="-122"/>
              </a:rPr>
              <a:t>单一，</a:t>
            </a:r>
            <a:r>
              <a:rPr lang="en-US" altLang="zh-CN" sz="1600" dirty="0">
                <a:latin typeface="STKaiti" charset="-122"/>
                <a:ea typeface="STKaiti" charset="-122"/>
                <a:cs typeface="STKaiti" charset="-122"/>
              </a:rPr>
              <a:t>90%</a:t>
            </a:r>
            <a:r>
              <a:rPr lang="zh-CN" altLang="zh-CN" sz="1600" dirty="0">
                <a:latin typeface="STKaiti" charset="-122"/>
                <a:ea typeface="STKaiti" charset="-122"/>
                <a:cs typeface="STKaiti" charset="-122"/>
              </a:rPr>
              <a:t>的字段都是整型、定长浮点数、定长字符串</a:t>
            </a:r>
            <a:r>
              <a:rPr lang="zh-CN" altLang="zh-CN" sz="1600" dirty="0" smtClean="0">
                <a:latin typeface="STKaiti" charset="-122"/>
                <a:ea typeface="STKaiti" charset="-122"/>
                <a:cs typeface="STKaiti" charset="-122"/>
              </a:rPr>
              <a:t>类型</a:t>
            </a:r>
            <a:endParaRPr lang="en-US" altLang="zh-CN" sz="1600" dirty="0" smtClean="0">
              <a:latin typeface="STKaiti" charset="-122"/>
              <a:ea typeface="STKaiti" charset="-122"/>
              <a:cs typeface="STKaiti" charset="-122"/>
            </a:endParaRPr>
          </a:p>
          <a:p>
            <a:pPr indent="316230">
              <a:spcAft>
                <a:spcPts val="0"/>
              </a:spcAft>
            </a:pPr>
            <a:r>
              <a:rPr lang="zh-CN" altLang="en-US" sz="1600" dirty="0" smtClean="0">
                <a:latin typeface="STKaiti" charset="-122"/>
                <a:ea typeface="STKaiti" charset="-122"/>
                <a:cs typeface="STKaiti" charset="-122"/>
              </a:rPr>
              <a:t>二、</a:t>
            </a:r>
            <a:r>
              <a:rPr lang="zh-CN" altLang="zh-CN" sz="1600" dirty="0" smtClean="0">
                <a:latin typeface="STKaiti" charset="-122"/>
                <a:ea typeface="STKaiti" charset="-122"/>
                <a:cs typeface="STKaiti" charset="-122"/>
              </a:rPr>
              <a:t>涉及</a:t>
            </a:r>
            <a:r>
              <a:rPr lang="zh-CN" altLang="zh-CN" sz="1600" dirty="0">
                <a:latin typeface="STKaiti" charset="-122"/>
                <a:ea typeface="STKaiti" charset="-122"/>
                <a:cs typeface="STKaiti" charset="-122"/>
              </a:rPr>
              <a:t>到的字段基本都是定长</a:t>
            </a:r>
            <a:r>
              <a:rPr lang="zh-CN" altLang="zh-CN" sz="1600" dirty="0" smtClean="0">
                <a:latin typeface="STKaiti" charset="-122"/>
                <a:ea typeface="STKaiti" charset="-122"/>
                <a:cs typeface="STKaiti" charset="-122"/>
              </a:rPr>
              <a:t>存储</a:t>
            </a:r>
            <a:endParaRPr lang="en-US" altLang="zh-CN" sz="1600" dirty="0" smtClean="0">
              <a:latin typeface="STKaiti" charset="-122"/>
              <a:ea typeface="STKaiti" charset="-122"/>
              <a:cs typeface="STKaiti" charset="-122"/>
            </a:endParaRPr>
          </a:p>
          <a:p>
            <a:pPr indent="316230">
              <a:spcAft>
                <a:spcPts val="0"/>
              </a:spcAft>
            </a:pPr>
            <a:r>
              <a:rPr lang="zh-CN" altLang="en-US" sz="1600" dirty="0" smtClean="0">
                <a:latin typeface="STKaiti" charset="-122"/>
                <a:ea typeface="STKaiti" charset="-122"/>
                <a:cs typeface="STKaiti" charset="-122"/>
              </a:rPr>
              <a:t>三、</a:t>
            </a:r>
            <a:r>
              <a:rPr lang="zh-CN" altLang="zh-CN" sz="1600" dirty="0" smtClean="0">
                <a:latin typeface="STKaiti" charset="-122"/>
                <a:ea typeface="STKaiti" charset="-122"/>
                <a:cs typeface="STKaiti" charset="-122"/>
              </a:rPr>
              <a:t>容易</a:t>
            </a:r>
            <a:r>
              <a:rPr lang="zh-CN" altLang="zh-CN" sz="1600" dirty="0">
                <a:latin typeface="STKaiti" charset="-122"/>
                <a:ea typeface="STKaiti" charset="-122"/>
                <a:cs typeface="STKaiti" charset="-122"/>
              </a:rPr>
              <a:t>扁平化管理</a:t>
            </a:r>
          </a:p>
          <a:p>
            <a:pPr indent="316230">
              <a:spcAft>
                <a:spcPts val="0"/>
              </a:spcAft>
            </a:pPr>
            <a:r>
              <a:rPr lang="zh-CN" altLang="zh-CN" sz="1600" dirty="0">
                <a:latin typeface="STKaiti" charset="-122"/>
                <a:ea typeface="STKaiti" charset="-122"/>
                <a:cs typeface="STKaiti" charset="-122"/>
              </a:rPr>
              <a:t>设计高性能的序列化与反序列化组件的核心：</a:t>
            </a:r>
            <a:r>
              <a:rPr lang="en-US" altLang="zh-CN" sz="1600" dirty="0" smtClean="0">
                <a:latin typeface="STKaiti" charset="-122"/>
                <a:ea typeface="STKaiti" charset="-122"/>
                <a:cs typeface="STKaiti" charset="-122"/>
              </a:rPr>
              <a:t>Unsafe</a:t>
            </a:r>
          </a:p>
          <a:p>
            <a:pPr indent="316230"/>
            <a:r>
              <a:rPr lang="en-US" altLang="zh-CN" sz="1600" dirty="0">
                <a:latin typeface="STKaiti" charset="-122"/>
                <a:ea typeface="STKaiti" charset="-122"/>
                <a:cs typeface="STKaiti" charset="-122"/>
              </a:rPr>
              <a:t>JDK</a:t>
            </a:r>
            <a:r>
              <a:rPr lang="zh-CN" altLang="zh-CN" sz="1600" dirty="0">
                <a:latin typeface="STKaiti" charset="-122"/>
                <a:ea typeface="STKaiti" charset="-122"/>
                <a:cs typeface="STKaiti" charset="-122"/>
              </a:rPr>
              <a:t>提供了一种直接操作内存的方法</a:t>
            </a:r>
            <a:r>
              <a:rPr lang="en-US" altLang="zh-CN" sz="1600" dirty="0">
                <a:latin typeface="STKaiti" charset="-122"/>
                <a:ea typeface="STKaiti" charset="-122"/>
                <a:cs typeface="STKaiti" charset="-122"/>
              </a:rPr>
              <a:t>Unsafe</a:t>
            </a:r>
            <a:r>
              <a:rPr lang="zh-CN" altLang="zh-CN" sz="1600" dirty="0" smtClean="0">
                <a:latin typeface="STKaiti" charset="-122"/>
                <a:ea typeface="STKaiti" charset="-122"/>
                <a:cs typeface="STKaiti" charset="-122"/>
              </a:rPr>
              <a:t>，</a:t>
            </a:r>
            <a:endParaRPr lang="zh-CN" altLang="zh-CN" sz="1600" dirty="0">
              <a:latin typeface="STKaiti" charset="-122"/>
              <a:ea typeface="STKaiti" charset="-122"/>
              <a:cs typeface="STKaiti" charset="-122"/>
            </a:endParaRPr>
          </a:p>
          <a:p>
            <a:pPr indent="316230">
              <a:spcAft>
                <a:spcPts val="0"/>
              </a:spcAft>
            </a:pPr>
            <a:endParaRPr lang="zh-CN" altLang="zh-CN" sz="1600" dirty="0">
              <a:latin typeface="STKaiti" charset="-122"/>
              <a:ea typeface="STKaiti" charset="-122"/>
              <a:cs typeface="STKaiti" charset="-122"/>
            </a:endParaRPr>
          </a:p>
          <a:p>
            <a:pPr indent="316230">
              <a:spcAft>
                <a:spcPts val="0"/>
              </a:spcAft>
            </a:pPr>
            <a:endParaRPr lang="en-US" altLang="zh-CN" sz="1600" dirty="0" smtClean="0">
              <a:latin typeface="STKaiti" charset="-122"/>
              <a:ea typeface="STKaiti" charset="-122"/>
              <a:cs typeface="STKaiti" charset="-122"/>
            </a:endParaRPr>
          </a:p>
          <a:p>
            <a:pPr indent="316230">
              <a:spcAft>
                <a:spcPts val="0"/>
              </a:spcAft>
            </a:pPr>
            <a:endParaRPr lang="en-US" altLang="zh-CN" sz="1600" dirty="0">
              <a:latin typeface="STKaiti" charset="-122"/>
              <a:ea typeface="STKaiti" charset="-122"/>
              <a:cs typeface="STKaiti" charset="-122"/>
            </a:endParaRPr>
          </a:p>
        </p:txBody>
      </p:sp>
      <p:pic>
        <p:nvPicPr>
          <p:cNvPr id="32" name="图片 31" descr="屏幕快照%202018-03-24%20上午1.29.27.png"/>
          <p:cNvPicPr/>
          <p:nvPr/>
        </p:nvPicPr>
        <p:blipFill>
          <a:blip r:embed="rId3">
            <a:extLst>
              <a:ext uri="{28A0092B-C50C-407E-A947-70E740481C1C}">
                <a14:useLocalDpi xmlns:a14="http://schemas.microsoft.com/office/drawing/2010/main" val="0"/>
              </a:ext>
            </a:extLst>
          </a:blip>
          <a:srcRect/>
          <a:stretch>
            <a:fillRect/>
          </a:stretch>
        </p:blipFill>
        <p:spPr bwMode="auto">
          <a:xfrm>
            <a:off x="7187544" y="4134162"/>
            <a:ext cx="2581910" cy="1825625"/>
          </a:xfrm>
          <a:prstGeom prst="rect">
            <a:avLst/>
          </a:prstGeom>
          <a:noFill/>
          <a:ln>
            <a:noFill/>
          </a:ln>
        </p:spPr>
      </p:pic>
    </p:spTree>
    <p:extLst>
      <p:ext uri="{BB962C8B-B14F-4D97-AF65-F5344CB8AC3E}">
        <p14:creationId xmlns:p14="http://schemas.microsoft.com/office/powerpoint/2010/main" val="90313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621531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zh-CN" altLang="en-US" sz="2000" dirty="0" smtClean="0">
                  <a:solidFill>
                    <a:schemeClr val="tx1">
                      <a:lumMod val="75000"/>
                      <a:lumOff val="25000"/>
                    </a:schemeClr>
                  </a:solidFill>
                  <a:latin typeface="STKaiti" charset="-122"/>
                  <a:ea typeface="STKaiti" charset="-122"/>
                  <a:cs typeface="STKaiti" charset="-122"/>
                </a:rPr>
                <a:t>高性能序列化与反序列化组件设计</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4" name="直接连接符 8"/>
          <p:cNvCxnSpPr/>
          <p:nvPr/>
        </p:nvCxnSpPr>
        <p:spPr>
          <a:xfrm>
            <a:off x="474536" y="1841332"/>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45559" y="1116053"/>
            <a:ext cx="437373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设计与实现</a:t>
            </a:r>
            <a:endParaRPr lang="zh-CN" altLang="en-US" sz="2400" spc="300" dirty="0">
              <a:latin typeface="华文楷体" panose="02010600040101010101" pitchFamily="2" charset="-122"/>
              <a:ea typeface="华文楷体" panose="02010600040101010101" pitchFamily="2" charset="-122"/>
            </a:endParaRPr>
          </a:p>
        </p:txBody>
      </p:sp>
      <p:sp>
        <p:nvSpPr>
          <p:cNvPr id="28" name="矩形 27"/>
          <p:cNvSpPr/>
          <p:nvPr/>
        </p:nvSpPr>
        <p:spPr>
          <a:xfrm>
            <a:off x="474536" y="1244838"/>
            <a:ext cx="571023" cy="4737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276895" y="1892365"/>
            <a:ext cx="5869905" cy="824311"/>
          </a:xfrm>
          <a:prstGeom prst="rect">
            <a:avLst/>
          </a:prstGeom>
        </p:spPr>
        <p:txBody>
          <a:bodyPr wrap="square">
            <a:spAutoFit/>
          </a:bodyPr>
          <a:lstStyle/>
          <a:p>
            <a:pPr indent="304800">
              <a:spcAft>
                <a:spcPts val="0"/>
              </a:spcAft>
            </a:pPr>
            <a:r>
              <a:rPr lang="zh-CN" altLang="zh-CN" sz="1600" dirty="0">
                <a:latin typeface="STKaiti" charset="-122"/>
                <a:ea typeface="STKaiti" charset="-122"/>
                <a:cs typeface="STKaiti" charset="-122"/>
              </a:rPr>
              <a:t>计算得到这样的数据结构</a:t>
            </a:r>
            <a:r>
              <a:rPr lang="en-US" altLang="zh-CN" sz="1600" dirty="0">
                <a:latin typeface="STKaiti" charset="-122"/>
                <a:ea typeface="STKaiti" charset="-122"/>
                <a:cs typeface="STKaiti" charset="-122"/>
              </a:rPr>
              <a:t>DS=(</a:t>
            </a:r>
            <a:r>
              <a:rPr lang="zh-CN" altLang="zh-CN" sz="1600" dirty="0">
                <a:latin typeface="STKaiti" charset="-122"/>
                <a:ea typeface="STKaiti" charset="-122"/>
                <a:cs typeface="STKaiti" charset="-122"/>
              </a:rPr>
              <a:t>字段名</a:t>
            </a:r>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字段类型</a:t>
            </a:r>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字段偏移量</a:t>
            </a:r>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字段长度</a:t>
            </a:r>
            <a:r>
              <a:rPr lang="en-US" altLang="zh-CN" sz="1600" dirty="0">
                <a:latin typeface="STKaiti" charset="-122"/>
                <a:ea typeface="STKaiti" charset="-122"/>
                <a:cs typeface="STKaiti" charset="-122"/>
              </a:rPr>
              <a:t>, </a:t>
            </a:r>
            <a:r>
              <a:rPr lang="zh-CN" altLang="zh-CN" sz="1600" dirty="0">
                <a:latin typeface="STKaiti" charset="-122"/>
                <a:ea typeface="STKaiti" charset="-122"/>
                <a:cs typeface="STKaiti" charset="-122"/>
              </a:rPr>
              <a:t>字段序号</a:t>
            </a:r>
            <a:r>
              <a:rPr lang="en-US" altLang="zh-CN" sz="1600" dirty="0">
                <a:latin typeface="STKaiti" charset="-122"/>
                <a:ea typeface="STKaiti" charset="-122"/>
                <a:cs typeface="STKaiti" charset="-122"/>
              </a:rPr>
              <a:t>)</a:t>
            </a:r>
            <a:r>
              <a:rPr lang="zh-CN" altLang="zh-CN" sz="1600" dirty="0">
                <a:latin typeface="STKaiti" charset="-122"/>
                <a:ea typeface="STKaiti" charset="-122"/>
                <a:cs typeface="STKaiti" charset="-122"/>
              </a:rPr>
              <a:t>，通过这样的数据结构快速定位字段。</a:t>
            </a:r>
          </a:p>
          <a:p>
            <a:pPr indent="304800">
              <a:spcAft>
                <a:spcPts val="0"/>
              </a:spcAft>
            </a:pPr>
            <a:r>
              <a:rPr lang="zh-CN" altLang="zh-CN" sz="1600" dirty="0" smtClean="0">
                <a:latin typeface="STKaiti" charset="-122"/>
                <a:ea typeface="STKaiti" charset="-122"/>
                <a:cs typeface="STKaiti" charset="-122"/>
              </a:rPr>
              <a:t>高</a:t>
            </a:r>
            <a:r>
              <a:rPr lang="zh-CN" altLang="zh-CN" sz="1600" dirty="0">
                <a:latin typeface="STKaiti" charset="-122"/>
                <a:ea typeface="STKaiti" charset="-122"/>
                <a:cs typeface="STKaiti" charset="-122"/>
              </a:rPr>
              <a:t>性能序列化组件的序列化流程。</a:t>
            </a:r>
          </a:p>
        </p:txBody>
      </p:sp>
      <p:pic>
        <p:nvPicPr>
          <p:cNvPr id="19" name="图片 18" descr="屏幕快照%202018-03-24%20上午2.01.04.png"/>
          <p:cNvPicPr/>
          <p:nvPr/>
        </p:nvPicPr>
        <p:blipFill>
          <a:blip r:embed="rId3">
            <a:extLst>
              <a:ext uri="{28A0092B-C50C-407E-A947-70E740481C1C}">
                <a14:useLocalDpi xmlns:a14="http://schemas.microsoft.com/office/drawing/2010/main" val="0"/>
              </a:ext>
            </a:extLst>
          </a:blip>
          <a:srcRect/>
          <a:stretch>
            <a:fillRect/>
          </a:stretch>
        </p:blipFill>
        <p:spPr bwMode="auto">
          <a:xfrm>
            <a:off x="1346199" y="2705903"/>
            <a:ext cx="3111501" cy="4013597"/>
          </a:xfrm>
          <a:prstGeom prst="rect">
            <a:avLst/>
          </a:prstGeom>
          <a:noFill/>
          <a:ln>
            <a:noFill/>
          </a:ln>
        </p:spPr>
      </p:pic>
      <p:cxnSp>
        <p:nvCxnSpPr>
          <p:cNvPr id="26" name="直接连接符 8"/>
          <p:cNvCxnSpPr/>
          <p:nvPr/>
        </p:nvCxnSpPr>
        <p:spPr>
          <a:xfrm>
            <a:off x="6146800" y="1806017"/>
            <a:ext cx="4268059" cy="0"/>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717823" y="1080738"/>
            <a:ext cx="4373735" cy="559512"/>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性能对比</a:t>
            </a:r>
            <a:endParaRPr lang="zh-CN" altLang="en-US" sz="2400" spc="300" dirty="0">
              <a:latin typeface="华文楷体" panose="02010600040101010101" pitchFamily="2" charset="-122"/>
              <a:ea typeface="华文楷体" panose="02010600040101010101" pitchFamily="2" charset="-122"/>
            </a:endParaRPr>
          </a:p>
        </p:txBody>
      </p:sp>
      <p:sp>
        <p:nvSpPr>
          <p:cNvPr id="33" name="矩形 32"/>
          <p:cNvSpPr/>
          <p:nvPr/>
        </p:nvSpPr>
        <p:spPr>
          <a:xfrm>
            <a:off x="6146800" y="1209523"/>
            <a:ext cx="571023" cy="4737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87565007"/>
              </p:ext>
            </p:extLst>
          </p:nvPr>
        </p:nvGraphicFramePr>
        <p:xfrm>
          <a:off x="6146800" y="3310564"/>
          <a:ext cx="5664200" cy="1337310"/>
        </p:xfrm>
        <a:graphic>
          <a:graphicData uri="http://schemas.openxmlformats.org/drawingml/2006/table">
            <a:tbl>
              <a:tblPr firstRow="1" firstCol="1" bandRow="1">
                <a:tableStyleId>{5940675A-B579-460E-94D1-54222C63F5DA}</a:tableStyleId>
              </a:tblPr>
              <a:tblGrid>
                <a:gridCol w="1697878"/>
                <a:gridCol w="2078255"/>
                <a:gridCol w="1888067"/>
              </a:tblGrid>
              <a:tr h="0">
                <a:tc>
                  <a:txBody>
                    <a:bodyPr/>
                    <a:lstStyle/>
                    <a:p>
                      <a:pPr algn="ctr">
                        <a:lnSpc>
                          <a:spcPct val="125000"/>
                        </a:lnSpc>
                        <a:spcAft>
                          <a:spcPts val="0"/>
                        </a:spcAft>
                      </a:pPr>
                      <a:r>
                        <a:rPr lang="en-US" sz="1400" kern="100">
                          <a:effectLst/>
                        </a:rPr>
                        <a:t> </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400" kern="100">
                          <a:effectLst/>
                        </a:rPr>
                        <a:t>序列化性能</a:t>
                      </a:r>
                      <a:r>
                        <a:rPr lang="en-US" sz="1400" kern="100">
                          <a:effectLst/>
                        </a:rPr>
                        <a:t>(</a:t>
                      </a:r>
                      <a:r>
                        <a:rPr lang="zh-CN" sz="1400" kern="100">
                          <a:effectLst/>
                        </a:rPr>
                        <a:t>单位</a:t>
                      </a:r>
                      <a:r>
                        <a:rPr lang="en-US" sz="1400" kern="100">
                          <a:effectLst/>
                        </a:rPr>
                        <a:t>ns)</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zh-CN" sz="1400" kern="100">
                          <a:effectLst/>
                        </a:rPr>
                        <a:t>反序列化性能</a:t>
                      </a:r>
                      <a:r>
                        <a:rPr lang="en-US" sz="1400" kern="100">
                          <a:effectLst/>
                        </a:rPr>
                        <a:t>(</a:t>
                      </a:r>
                      <a:r>
                        <a:rPr lang="zh-CN" sz="1400" kern="100">
                          <a:effectLst/>
                        </a:rPr>
                        <a:t>单位</a:t>
                      </a:r>
                      <a:r>
                        <a:rPr lang="en-US" sz="1400" kern="100">
                          <a:effectLst/>
                        </a:rPr>
                        <a:t>ns)</a:t>
                      </a:r>
                      <a:endParaRPr lang="zh-CN" sz="1800">
                        <a:effectLst/>
                        <a:latin typeface="Times New Roman" charset="0"/>
                        <a:ea typeface="宋体" charset="-122"/>
                      </a:endParaRPr>
                    </a:p>
                  </a:txBody>
                  <a:tcPr marL="68580" marR="68580" marT="0" marB="0"/>
                </a:tc>
              </a:tr>
              <a:tr h="0">
                <a:tc>
                  <a:txBody>
                    <a:bodyPr/>
                    <a:lstStyle/>
                    <a:p>
                      <a:pPr algn="ctr">
                        <a:lnSpc>
                          <a:spcPct val="125000"/>
                        </a:lnSpc>
                        <a:spcAft>
                          <a:spcPts val="0"/>
                        </a:spcAft>
                      </a:pPr>
                      <a:r>
                        <a:rPr lang="en-US" sz="1400" kern="100">
                          <a:effectLst/>
                        </a:rPr>
                        <a:t>JDK</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10189</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26794</a:t>
                      </a:r>
                      <a:endParaRPr lang="zh-CN" sz="1800">
                        <a:effectLst/>
                        <a:latin typeface="Times New Roman" charset="0"/>
                        <a:ea typeface="宋体" charset="-122"/>
                      </a:endParaRPr>
                    </a:p>
                  </a:txBody>
                  <a:tcPr marL="68580" marR="68580" marT="0" marB="0"/>
                </a:tc>
              </a:tr>
              <a:tr h="0">
                <a:tc>
                  <a:txBody>
                    <a:bodyPr/>
                    <a:lstStyle/>
                    <a:p>
                      <a:pPr algn="ctr">
                        <a:lnSpc>
                          <a:spcPct val="125000"/>
                        </a:lnSpc>
                        <a:spcAft>
                          <a:spcPts val="0"/>
                        </a:spcAft>
                      </a:pPr>
                      <a:r>
                        <a:rPr lang="en-US" sz="1400" kern="100">
                          <a:effectLst/>
                        </a:rPr>
                        <a:t>ProtoBuff</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1154</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1334</a:t>
                      </a:r>
                      <a:endParaRPr lang="zh-CN" sz="1800">
                        <a:effectLst/>
                        <a:latin typeface="Times New Roman" charset="0"/>
                        <a:ea typeface="宋体" charset="-122"/>
                      </a:endParaRPr>
                    </a:p>
                  </a:txBody>
                  <a:tcPr marL="68580" marR="68580" marT="0" marB="0"/>
                </a:tc>
              </a:tr>
              <a:tr h="270510">
                <a:tc>
                  <a:txBody>
                    <a:bodyPr/>
                    <a:lstStyle/>
                    <a:p>
                      <a:pPr algn="ctr">
                        <a:lnSpc>
                          <a:spcPct val="125000"/>
                        </a:lnSpc>
                        <a:spcAft>
                          <a:spcPts val="0"/>
                        </a:spcAft>
                      </a:pPr>
                      <a:r>
                        <a:rPr lang="en-US" sz="1400" kern="100" dirty="0">
                          <a:effectLst/>
                        </a:rPr>
                        <a:t>Jackson</a:t>
                      </a:r>
                      <a:endParaRPr lang="zh-CN" sz="18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dirty="0">
                          <a:effectLst/>
                        </a:rPr>
                        <a:t>5421 </a:t>
                      </a:r>
                      <a:endParaRPr lang="zh-CN" sz="1800" dirty="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8743</a:t>
                      </a:r>
                      <a:endParaRPr lang="zh-CN" sz="1800">
                        <a:effectLst/>
                        <a:latin typeface="Times New Roman" charset="0"/>
                        <a:ea typeface="宋体" charset="-122"/>
                      </a:endParaRPr>
                    </a:p>
                  </a:txBody>
                  <a:tcPr marL="68580" marR="68580" marT="0" marB="0"/>
                </a:tc>
              </a:tr>
              <a:tr h="0">
                <a:tc>
                  <a:txBody>
                    <a:bodyPr/>
                    <a:lstStyle/>
                    <a:p>
                      <a:pPr algn="ctr">
                        <a:lnSpc>
                          <a:spcPct val="125000"/>
                        </a:lnSpc>
                        <a:spcAft>
                          <a:spcPts val="0"/>
                        </a:spcAft>
                      </a:pPr>
                      <a:r>
                        <a:rPr lang="zh-CN" sz="1400" kern="100">
                          <a:effectLst/>
                        </a:rPr>
                        <a:t>自研序列化组件</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a:effectLst/>
                        </a:rPr>
                        <a:t>303</a:t>
                      </a:r>
                      <a:endParaRPr lang="zh-CN" sz="1800">
                        <a:effectLst/>
                        <a:latin typeface="Times New Roman" charset="0"/>
                        <a:ea typeface="宋体" charset="-122"/>
                      </a:endParaRPr>
                    </a:p>
                  </a:txBody>
                  <a:tcPr marL="68580" marR="68580" marT="0" marB="0"/>
                </a:tc>
                <a:tc>
                  <a:txBody>
                    <a:bodyPr/>
                    <a:lstStyle/>
                    <a:p>
                      <a:pPr algn="ctr">
                        <a:lnSpc>
                          <a:spcPct val="125000"/>
                        </a:lnSpc>
                        <a:spcAft>
                          <a:spcPts val="0"/>
                        </a:spcAft>
                      </a:pPr>
                      <a:r>
                        <a:rPr lang="en-US" sz="1400" kern="100" dirty="0">
                          <a:effectLst/>
                        </a:rPr>
                        <a:t>1031</a:t>
                      </a:r>
                      <a:endParaRPr lang="zh-CN" sz="18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96692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3790" y="167425"/>
            <a:ext cx="11461124" cy="875764"/>
            <a:chOff x="553790" y="167425"/>
            <a:chExt cx="11461124" cy="875764"/>
          </a:xfrm>
        </p:grpSpPr>
        <p:sp>
          <p:nvSpPr>
            <p:cNvPr id="3" name="文本框 2"/>
            <p:cNvSpPr txBox="1"/>
            <p:nvPr/>
          </p:nvSpPr>
          <p:spPr>
            <a:xfrm>
              <a:off x="553790" y="373487"/>
              <a:ext cx="343998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宋体" panose="02010600030101010101" pitchFamily="2" charset="-122"/>
                  <a:ea typeface="宋体" panose="02010600030101010101" pitchFamily="2" charset="-122"/>
                </a:rPr>
                <a:t>研究</a:t>
              </a:r>
              <a:r>
                <a:rPr lang="zh-CN" altLang="en-US" sz="2400" b="1" dirty="0" smtClean="0">
                  <a:solidFill>
                    <a:schemeClr val="tx1">
                      <a:lumMod val="75000"/>
                      <a:lumOff val="25000"/>
                    </a:schemeClr>
                  </a:solidFill>
                  <a:latin typeface="宋体" panose="02010600030101010101" pitchFamily="2" charset="-122"/>
                </a:rPr>
                <a:t>内容</a:t>
              </a:r>
              <a:r>
                <a:rPr lang="en-US" altLang="zh-CN" sz="2400" dirty="0" smtClean="0">
                  <a:solidFill>
                    <a:schemeClr val="tx1">
                      <a:lumMod val="75000"/>
                      <a:lumOff val="25000"/>
                    </a:schemeClr>
                  </a:solidFill>
                  <a:latin typeface="宋体" panose="02010600030101010101" pitchFamily="2" charset="-122"/>
                </a:rPr>
                <a:t>——</a:t>
              </a:r>
              <a:r>
                <a:rPr lang="en-US" altLang="zh-CN" sz="2000" dirty="0" err="1" smtClean="0">
                  <a:solidFill>
                    <a:schemeClr val="tx1">
                      <a:lumMod val="75000"/>
                      <a:lumOff val="25000"/>
                    </a:schemeClr>
                  </a:solidFill>
                  <a:latin typeface="STKaiti" charset="-122"/>
                  <a:ea typeface="STKaiti" charset="-122"/>
                  <a:cs typeface="STKaiti" charset="-122"/>
                </a:rPr>
                <a:t>Flink</a:t>
              </a:r>
              <a:r>
                <a:rPr lang="zh-CN" altLang="en-US" sz="2000" dirty="0" smtClean="0">
                  <a:solidFill>
                    <a:schemeClr val="tx1">
                      <a:lumMod val="75000"/>
                      <a:lumOff val="25000"/>
                    </a:schemeClr>
                  </a:solidFill>
                  <a:latin typeface="STKaiti" charset="-122"/>
                  <a:ea typeface="STKaiti" charset="-122"/>
                  <a:cs typeface="STKaiti" charset="-122"/>
                </a:rPr>
                <a:t>流计算</a:t>
              </a:r>
              <a:endParaRPr lang="zh-CN" altLang="en-US" sz="2000" dirty="0">
                <a:solidFill>
                  <a:schemeClr val="tx1">
                    <a:lumMod val="75000"/>
                    <a:lumOff val="25000"/>
                  </a:schemeClr>
                </a:solidFill>
                <a:latin typeface="STKaiti" charset="-122"/>
                <a:ea typeface="STKaiti" charset="-122"/>
                <a:cs typeface="STKaiti" charset="-122"/>
              </a:endParaRPr>
            </a:p>
          </p:txBody>
        </p:sp>
        <p:sp>
          <p:nvSpPr>
            <p:cNvPr id="4" name="矩形 3"/>
            <p:cNvSpPr/>
            <p:nvPr/>
          </p:nvSpPr>
          <p:spPr>
            <a:xfrm>
              <a:off x="669701" y="951062"/>
              <a:ext cx="502276" cy="92127"/>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1804" y="167425"/>
              <a:ext cx="573110" cy="573110"/>
            </a:xfrm>
            <a:prstGeom prst="rect">
              <a:avLst/>
            </a:prstGeom>
          </p:spPr>
        </p:pic>
      </p:grpSp>
      <p:cxnSp>
        <p:nvCxnSpPr>
          <p:cNvPr id="9" name="直接连接符 8"/>
          <p:cNvCxnSpPr/>
          <p:nvPr/>
        </p:nvCxnSpPr>
        <p:spPr>
          <a:xfrm flipV="1">
            <a:off x="669701" y="1643353"/>
            <a:ext cx="10620599" cy="28367"/>
          </a:xfrm>
          <a:prstGeom prst="line">
            <a:avLst/>
          </a:prstGeom>
          <a:ln w="19050">
            <a:solidFill>
              <a:srgbClr val="5284A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69701" y="1043189"/>
            <a:ext cx="4549999" cy="1200329"/>
            <a:chOff x="749252" y="1942757"/>
            <a:chExt cx="3062651" cy="1200329"/>
          </a:xfrm>
        </p:grpSpPr>
        <p:sp>
          <p:nvSpPr>
            <p:cNvPr id="15" name="矩形 14"/>
            <p:cNvSpPr/>
            <p:nvPr/>
          </p:nvSpPr>
          <p:spPr>
            <a:xfrm>
              <a:off x="749252" y="2133192"/>
              <a:ext cx="343173" cy="343173"/>
            </a:xfrm>
            <a:prstGeom prst="rect">
              <a:avLst/>
            </a:prstGeom>
            <a:solidFill>
              <a:srgbClr val="528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83378" y="1942757"/>
              <a:ext cx="2628525" cy="1200329"/>
            </a:xfrm>
            <a:prstGeom prst="rect">
              <a:avLst/>
            </a:prstGeom>
            <a:noFill/>
          </p:spPr>
          <p:txBody>
            <a:bodyPr wrap="square" rtlCol="0">
              <a:spAutoFit/>
            </a:bodyPr>
            <a:lstStyle/>
            <a:p>
              <a:pPr>
                <a:lnSpc>
                  <a:spcPct val="150000"/>
                </a:lnSpc>
              </a:pPr>
              <a:r>
                <a:rPr lang="zh-CN" altLang="en-US" sz="2400" spc="300" dirty="0" smtClean="0">
                  <a:latin typeface="华文楷体" panose="02010600040101010101" pitchFamily="2" charset="-122"/>
                  <a:ea typeface="华文楷体" panose="02010600040101010101" pitchFamily="2" charset="-122"/>
                </a:rPr>
                <a:t>完全分布式编程模型</a:t>
              </a:r>
              <a:endParaRPr lang="zh-CN" altLang="en-US" sz="2400" spc="300" dirty="0">
                <a:latin typeface="华文楷体" panose="02010600040101010101" pitchFamily="2" charset="-122"/>
                <a:ea typeface="华文楷体" panose="02010600040101010101" pitchFamily="2" charset="-122"/>
              </a:endParaRPr>
            </a:p>
          </p:txBody>
        </p:sp>
      </p:grpSp>
      <p:sp>
        <p:nvSpPr>
          <p:cNvPr id="20" name="矩形 19"/>
          <p:cNvSpPr/>
          <p:nvPr/>
        </p:nvSpPr>
        <p:spPr>
          <a:xfrm>
            <a:off x="0" y="295188"/>
            <a:ext cx="553790" cy="579326"/>
          </a:xfrm>
          <a:prstGeom prst="rect">
            <a:avLst/>
          </a:prstGeom>
          <a:solidFill>
            <a:srgbClr val="5284A1"/>
          </a:solidFill>
        </p:spPr>
        <p:txBody>
          <a:bodyPr wrap="square" rtlCol="0" anchor="ctr">
            <a:spAutoFit/>
          </a:bodyPr>
          <a:lstStyle/>
          <a:p>
            <a:pPr algn="ctr">
              <a:lnSpc>
                <a:spcPct val="150000"/>
              </a:lnSpc>
            </a:pPr>
            <a:r>
              <a:rPr lang="zh-CN" altLang="en-US" sz="2400" b="1" dirty="0" smtClean="0">
                <a:solidFill>
                  <a:schemeClr val="bg1"/>
                </a:solidFill>
                <a:latin typeface="文悦新青年体 (非商业使用) W8" pitchFamily="50" charset="-122"/>
                <a:ea typeface="文悦新青年体 (非商业使用) W8" pitchFamily="50" charset="-122"/>
              </a:rPr>
              <a:t>二</a:t>
            </a:r>
            <a:endParaRPr lang="zh-CN" altLang="en-US" sz="2400" b="1" dirty="0">
              <a:solidFill>
                <a:schemeClr val="bg1"/>
              </a:solidFill>
              <a:latin typeface="文悦新青年体 (非商业使用) W8" pitchFamily="50" charset="-122"/>
              <a:ea typeface="文悦新青年体 (非商业使用) W8" pitchFamily="50" charset="-122"/>
            </a:endParaRPr>
          </a:p>
        </p:txBody>
      </p:sp>
      <p:sp>
        <p:nvSpPr>
          <p:cNvPr id="21" name="文本框 20"/>
          <p:cNvSpPr txBox="1"/>
          <p:nvPr/>
        </p:nvSpPr>
        <p:spPr>
          <a:xfrm>
            <a:off x="8602012" y="6581001"/>
            <a:ext cx="6825803" cy="276999"/>
          </a:xfrm>
          <a:prstGeom prst="rect">
            <a:avLst/>
          </a:prstGeom>
          <a:noFill/>
        </p:spPr>
        <p:txBody>
          <a:bodyPr wrap="square" rtlCol="0">
            <a:spAutoFit/>
          </a:bodyPr>
          <a:lstStyle/>
          <a:p>
            <a:r>
              <a:rPr lang="zh-CN" altLang="en-US" sz="1200" i="1" dirty="0">
                <a:solidFill>
                  <a:schemeClr val="tx1">
                    <a:lumMod val="85000"/>
                    <a:lumOff val="15000"/>
                  </a:schemeClr>
                </a:solidFill>
              </a:rPr>
              <a:t>哈尔滨工业大学软件工程硕士学位论文开题报告 </a:t>
            </a:r>
            <a:endParaRPr lang="zh-CN" altLang="en-US"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628559" y="2151832"/>
            <a:ext cx="5123111" cy="2308324"/>
          </a:xfrm>
          <a:prstGeom prst="rect">
            <a:avLst/>
          </a:prstGeom>
        </p:spPr>
        <p:txBody>
          <a:bodyPr wrap="square">
            <a:spAutoFit/>
          </a:bodyPr>
          <a:lstStyle/>
          <a:p>
            <a:pPr indent="304800"/>
            <a:r>
              <a:rPr lang="zh-CN" altLang="zh-CN" sz="1600" dirty="0">
                <a:latin typeface="STKaiti" charset="-122"/>
                <a:ea typeface="STKaiti" charset="-122"/>
                <a:cs typeface="STKaiti" charset="-122"/>
              </a:rPr>
              <a:t>对于分布式计算而言，编写的代码到了物理执行的时候，有些部分跟本地单机运行有不同之处，这部分尤其对于线程安全因素的考量影响极大</a:t>
            </a:r>
            <a:r>
              <a:rPr lang="zh-CN" altLang="zh-CN" sz="1600" dirty="0" smtClean="0">
                <a:latin typeface="STKaiti" charset="-122"/>
                <a:ea typeface="STKaiti" charset="-122"/>
                <a:cs typeface="STKaiti" charset="-122"/>
              </a:rPr>
              <a:t>。</a:t>
            </a:r>
            <a:endParaRPr lang="en-US" altLang="zh-CN" sz="1600" dirty="0" smtClean="0">
              <a:latin typeface="STKaiti" charset="-122"/>
              <a:ea typeface="STKaiti" charset="-122"/>
              <a:cs typeface="STKaiti" charset="-122"/>
            </a:endParaRPr>
          </a:p>
          <a:p>
            <a:pPr indent="304800"/>
            <a:r>
              <a:rPr lang="zh-CN" altLang="zh-CN" sz="1600" dirty="0" smtClean="0">
                <a:latin typeface="STKaiti" charset="-122"/>
                <a:ea typeface="STKaiti" charset="-122"/>
                <a:cs typeface="STKaiti" charset="-122"/>
              </a:rPr>
              <a:t> </a:t>
            </a:r>
            <a:endParaRPr lang="zh-CN" altLang="en-US" sz="1600" dirty="0">
              <a:latin typeface="STKaiti" charset="-122"/>
              <a:ea typeface="STKaiti" charset="-122"/>
              <a:cs typeface="STKaiti" charset="-122"/>
            </a:endParaRPr>
          </a:p>
          <a:p>
            <a:pPr indent="304800">
              <a:spcAft>
                <a:spcPts val="0"/>
              </a:spcAft>
            </a:pPr>
            <a:r>
              <a:rPr lang="zh-CN" altLang="zh-CN" sz="1600" dirty="0" smtClean="0">
                <a:latin typeface="STKaiti" charset="-122"/>
                <a:ea typeface="STKaiti" charset="-122"/>
                <a:cs typeface="STKaiti" charset="-122"/>
              </a:rPr>
              <a:t>程序</a:t>
            </a:r>
            <a:r>
              <a:rPr lang="zh-CN" altLang="zh-CN" sz="1600" dirty="0">
                <a:latin typeface="STKaiti" charset="-122"/>
                <a:ea typeface="STKaiti" charset="-122"/>
                <a:cs typeface="STKaiti" charset="-122"/>
              </a:rPr>
              <a:t>在运行时导出</a:t>
            </a:r>
            <a:r>
              <a:rPr lang="en-US" altLang="zh-CN" sz="1600" dirty="0" err="1">
                <a:latin typeface="STKaiti" charset="-122"/>
                <a:ea typeface="STKaiti" charset="-122"/>
                <a:cs typeface="STKaiti" charset="-122"/>
              </a:rPr>
              <a:t>TaskManager</a:t>
            </a:r>
            <a:r>
              <a:rPr lang="zh-CN" altLang="zh-CN" sz="1600" dirty="0">
                <a:latin typeface="STKaiti" charset="-122"/>
                <a:ea typeface="STKaiti" charset="-122"/>
                <a:cs typeface="STKaiti" charset="-122"/>
              </a:rPr>
              <a:t>进程中的堆栈信息，然后分析</a:t>
            </a:r>
            <a:r>
              <a:rPr lang="en-US" altLang="zh-CN" sz="1600" dirty="0">
                <a:latin typeface="STKaiti" charset="-122"/>
                <a:ea typeface="STKaiti" charset="-122"/>
                <a:cs typeface="STKaiti" charset="-122"/>
              </a:rPr>
              <a:t>dump</a:t>
            </a:r>
            <a:r>
              <a:rPr lang="zh-CN" altLang="zh-CN" sz="1600" dirty="0">
                <a:latin typeface="STKaiti" charset="-122"/>
                <a:ea typeface="STKaiti" charset="-122"/>
                <a:cs typeface="STKaiti" charset="-122"/>
              </a:rPr>
              <a:t>出来的情况，这里研究方法就是使用内存分析工具</a:t>
            </a:r>
            <a:r>
              <a:rPr lang="en-US" altLang="zh-CN" sz="1600" dirty="0">
                <a:latin typeface="STKaiti" charset="-122"/>
                <a:ea typeface="STKaiti" charset="-122"/>
                <a:cs typeface="STKaiti" charset="-122"/>
              </a:rPr>
              <a:t>MAT</a:t>
            </a:r>
            <a:r>
              <a:rPr lang="zh-CN" altLang="zh-CN" sz="1600" dirty="0">
                <a:latin typeface="STKaiti" charset="-122"/>
                <a:ea typeface="STKaiti" charset="-122"/>
                <a:cs typeface="STKaiti" charset="-122"/>
              </a:rPr>
              <a:t>。</a:t>
            </a:r>
            <a:r>
              <a:rPr lang="zh-CN" altLang="zh-CN" sz="1600" dirty="0" smtClean="0">
                <a:latin typeface="STKaiti" charset="-122"/>
                <a:ea typeface="STKaiti" charset="-122"/>
                <a:cs typeface="STKaiti" charset="-122"/>
              </a:rPr>
              <a:t>如图所示</a:t>
            </a:r>
            <a:r>
              <a:rPr lang="zh-CN" altLang="zh-CN" sz="1600" dirty="0">
                <a:latin typeface="STKaiti" charset="-122"/>
                <a:ea typeface="STKaiti" charset="-122"/>
                <a:cs typeface="STKaiti" charset="-122"/>
              </a:rPr>
              <a:t>使用</a:t>
            </a:r>
            <a:r>
              <a:rPr lang="en-US" altLang="zh-CN" sz="1600" dirty="0">
                <a:latin typeface="STKaiti" charset="-122"/>
                <a:ea typeface="STKaiti" charset="-122"/>
                <a:cs typeface="STKaiti" charset="-122"/>
              </a:rPr>
              <a:t>MAT</a:t>
            </a:r>
            <a:r>
              <a:rPr lang="zh-CN" altLang="zh-CN" sz="1600" dirty="0">
                <a:latin typeface="STKaiti" charset="-122"/>
                <a:ea typeface="STKaiti" charset="-122"/>
                <a:cs typeface="STKaiti" charset="-122"/>
              </a:rPr>
              <a:t>使用</a:t>
            </a:r>
            <a:r>
              <a:rPr lang="en-US" altLang="zh-CN" sz="1600" dirty="0">
                <a:latin typeface="STKaiti" charset="-122"/>
                <a:ea typeface="STKaiti" charset="-122"/>
                <a:cs typeface="STKaiti" charset="-122"/>
              </a:rPr>
              <a:t>OQL</a:t>
            </a:r>
            <a:r>
              <a:rPr lang="zh-CN" altLang="zh-CN" sz="1600" dirty="0">
                <a:latin typeface="STKaiti" charset="-122"/>
                <a:ea typeface="STKaiti" charset="-122"/>
                <a:cs typeface="STKaiti" charset="-122"/>
              </a:rPr>
              <a:t>语言查看对象的个数，通过分析内存、对象可以大致了解的进程、线程、分布式以及物理执行的流程。</a:t>
            </a:r>
          </a:p>
        </p:txBody>
      </p:sp>
      <p:pic>
        <p:nvPicPr>
          <p:cNvPr id="26" name="图片 25" descr="屏幕快照%202018-03-25%20下午3.32.01.png"/>
          <p:cNvPicPr/>
          <p:nvPr/>
        </p:nvPicPr>
        <p:blipFill>
          <a:blip r:embed="rId3">
            <a:extLst>
              <a:ext uri="{28A0092B-C50C-407E-A947-70E740481C1C}">
                <a14:useLocalDpi xmlns:a14="http://schemas.microsoft.com/office/drawing/2010/main" val="0"/>
              </a:ext>
            </a:extLst>
          </a:blip>
          <a:srcRect/>
          <a:stretch>
            <a:fillRect/>
          </a:stretch>
        </p:blipFill>
        <p:spPr bwMode="auto">
          <a:xfrm>
            <a:off x="5980000" y="2151832"/>
            <a:ext cx="5486400" cy="3798570"/>
          </a:xfrm>
          <a:prstGeom prst="rect">
            <a:avLst/>
          </a:prstGeom>
          <a:noFill/>
          <a:ln>
            <a:noFill/>
          </a:ln>
        </p:spPr>
      </p:pic>
    </p:spTree>
    <p:extLst>
      <p:ext uri="{BB962C8B-B14F-4D97-AF65-F5344CB8AC3E}">
        <p14:creationId xmlns:p14="http://schemas.microsoft.com/office/powerpoint/2010/main" val="12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nSpc>
            <a:spcPct val="150000"/>
          </a:lnSpc>
          <a:defRPr sz="1600" dirty="0">
            <a:latin typeface="华文楷体" panose="02010600040101010101" pitchFamily="2" charset="-122"/>
            <a:ea typeface="华文楷体" panose="02010600040101010101" pitchFamily="2" charset="-122"/>
          </a:defRPr>
        </a:defPPr>
      </a:lstStyle>
    </a:spDef>
    <a:txDef>
      <a:spPr>
        <a:noFill/>
      </a:spPr>
      <a:bodyPr wrap="square" rtlCol="0">
        <a:spAutoFit/>
      </a:bodyPr>
      <a:lstStyle>
        <a:defPPr>
          <a:lnSpc>
            <a:spcPct val="150000"/>
          </a:lnSpc>
          <a:defRPr sz="1400" spc="300" dirty="0">
            <a:solidFill>
              <a:schemeClr val="tx1">
                <a:lumMod val="85000"/>
                <a:lumOff val="15000"/>
              </a:schemeClr>
            </a:solidFill>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1899</TotalTime>
  <Words>5746</Words>
  <Application>Microsoft Macintosh PowerPoint</Application>
  <PresentationFormat>宽屏</PresentationFormat>
  <Paragraphs>727</Paragraphs>
  <Slides>34</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Calibri</vt:lpstr>
      <vt:lpstr>Calibri Light</vt:lpstr>
      <vt:lpstr>Cambria Math</vt:lpstr>
      <vt:lpstr>Consolas</vt:lpstr>
      <vt:lpstr>Courier</vt:lpstr>
      <vt:lpstr>DengXian</vt:lpstr>
      <vt:lpstr>Myriad</vt:lpstr>
      <vt:lpstr>STKaiti</vt:lpstr>
      <vt:lpstr>Times New Roman</vt:lpstr>
      <vt:lpstr>Wingdings</vt:lpstr>
      <vt:lpstr>方正综艺简体</vt:lpstr>
      <vt:lpstr>黑体</vt:lpstr>
      <vt:lpstr>华文楷体</vt:lpstr>
      <vt:lpstr>宋体</vt:lpstr>
      <vt:lpstr>微软雅黑</vt:lpstr>
      <vt:lpstr>文悦新青年体 (非商业使用) W8</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Microsoft Office 用户</cp:lastModifiedBy>
  <cp:revision>109</cp:revision>
  <dcterms:created xsi:type="dcterms:W3CDTF">2017-11-06T14:35:05Z</dcterms:created>
  <dcterms:modified xsi:type="dcterms:W3CDTF">2018-03-30T14:29:41Z</dcterms:modified>
</cp:coreProperties>
</file>